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6576000" cy="27432000"/>
  <p:notesSz cx="7315200" cy="9601200"/>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9pPr>
  </p:defaultTextStyle>
  <p:extLst>
    <p:ext uri="{EFAFB233-063F-42B5-8137-9DF3F51BA10A}">
      <p15:sldGuideLst xmlns:p15="http://schemas.microsoft.com/office/powerpoint/2012/main">
        <p15:guide id="1" orient="horz" pos="480">
          <p15:clr>
            <a:srgbClr val="A4A3A4"/>
          </p15:clr>
        </p15:guide>
        <p15:guide id="2" orient="horz" pos="16800">
          <p15:clr>
            <a:srgbClr val="A4A3A4"/>
          </p15:clr>
        </p15:guide>
        <p15:guide id="3" pos="14811">
          <p15:clr>
            <a:srgbClr val="A4A3A4"/>
          </p15:clr>
        </p15:guide>
        <p15:guide id="4" pos="8229">
          <p15:clr>
            <a:srgbClr val="A4A3A4"/>
          </p15:clr>
        </p15:guide>
        <p15:guide id="5" pos="20160">
          <p15:clr>
            <a:srgbClr val="A4A3A4"/>
          </p15:clr>
        </p15:guide>
        <p15:guide id="6" pos="14400">
          <p15:clr>
            <a:srgbClr val="A4A3A4"/>
          </p15:clr>
        </p15:guide>
        <p15:guide id="7" pos="2880">
          <p15:clr>
            <a:srgbClr val="A4A3A4"/>
          </p15:clr>
        </p15:guide>
        <p15:guide id="8"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A3D"/>
    <a:srgbClr val="000066"/>
    <a:srgbClr val="336600"/>
    <a:srgbClr val="003300"/>
    <a:srgbClr val="006600"/>
    <a:srgbClr val="969696"/>
    <a:srgbClr val="008000"/>
    <a:srgbClr val="FF3300"/>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398"/>
    <p:restoredTop sz="99635"/>
  </p:normalViewPr>
  <p:slideViewPr>
    <p:cSldViewPr showGuides="1">
      <p:cViewPr>
        <p:scale>
          <a:sx n="25" d="100"/>
          <a:sy n="25" d="100"/>
        </p:scale>
        <p:origin x="580" y="48"/>
      </p:cViewPr>
      <p:guideLst>
        <p:guide orient="horz" pos="480"/>
        <p:guide orient="horz" pos="16800"/>
        <p:guide pos="14811"/>
        <p:guide pos="8229"/>
        <p:guide pos="20160"/>
        <p:guide pos="14400"/>
        <p:guide pos="2880"/>
        <p:guide pos="86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572000" y="4489452"/>
            <a:ext cx="27432000" cy="9550400"/>
          </a:xfrm>
        </p:spPr>
        <p:txBody>
          <a:bodyPr anchor="b"/>
          <a:lstStyle>
            <a:lvl1pPr algn="ctr">
              <a:defRPr sz="18000"/>
            </a:lvl1pPr>
          </a:lstStyle>
          <a:p>
            <a:r>
              <a:rPr lang="zh-CN" altLang="en-US"/>
              <a:t>单击此处编辑母版标题样式</a:t>
            </a:r>
          </a:p>
        </p:txBody>
      </p:sp>
      <p:sp>
        <p:nvSpPr>
          <p:cNvPr id="3" name="副标题 2"/>
          <p:cNvSpPr>
            <a:spLocks noGrp="1"/>
          </p:cNvSpPr>
          <p:nvPr>
            <p:ph type="subTitle" idx="1"/>
          </p:nvPr>
        </p:nvSpPr>
        <p:spPr>
          <a:xfrm>
            <a:off x="4572000" y="14408152"/>
            <a:ext cx="27432000" cy="6623048"/>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26060400" y="2438400"/>
            <a:ext cx="7772400" cy="21945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743200" y="2438400"/>
            <a:ext cx="22866626" cy="21945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495550" y="6838952"/>
            <a:ext cx="31546800" cy="11410948"/>
          </a:xfrm>
        </p:spPr>
        <p:txBody>
          <a:bodyPr anchor="b"/>
          <a:lstStyle>
            <a:lvl1pPr>
              <a:defRPr sz="18000"/>
            </a:lvl1pPr>
          </a:lstStyle>
          <a:p>
            <a:r>
              <a:rPr lang="zh-CN" altLang="en-US"/>
              <a:t>单击此处编辑母版标题样式</a:t>
            </a:r>
          </a:p>
        </p:txBody>
      </p:sp>
      <p:sp>
        <p:nvSpPr>
          <p:cNvPr id="3" name="文本占位符 2"/>
          <p:cNvSpPr>
            <a:spLocks noGrp="1"/>
          </p:cNvSpPr>
          <p:nvPr>
            <p:ph type="body" idx="1"/>
          </p:nvPr>
        </p:nvSpPr>
        <p:spPr>
          <a:xfrm>
            <a:off x="2495550" y="18357852"/>
            <a:ext cx="31546800" cy="600074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5" name="页脚占位符 4"/>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6" name="灯片编号占位符 5"/>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743200" y="7926388"/>
            <a:ext cx="15233904" cy="16457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8598896" y="7926388"/>
            <a:ext cx="15233904" cy="164576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19364" y="1460500"/>
            <a:ext cx="31546800" cy="5302252"/>
          </a:xfrm>
        </p:spPr>
        <p:txBody>
          <a:bodyPr/>
          <a:lstStyle/>
          <a:p>
            <a:r>
              <a:rPr lang="zh-CN" altLang="en-US"/>
              <a:t>单击此处编辑母版标题样式</a:t>
            </a:r>
          </a:p>
        </p:txBody>
      </p:sp>
      <p:sp>
        <p:nvSpPr>
          <p:cNvPr id="3" name="文本占位符 2"/>
          <p:cNvSpPr>
            <a:spLocks noGrp="1"/>
          </p:cNvSpPr>
          <p:nvPr>
            <p:ph type="body" idx="1"/>
          </p:nvPr>
        </p:nvSpPr>
        <p:spPr>
          <a:xfrm>
            <a:off x="3560322" y="7113752"/>
            <a:ext cx="14620722" cy="3295648"/>
          </a:xfrm>
        </p:spPr>
        <p:txBody>
          <a:bodyPr anchor="ctr" anchorCtr="0"/>
          <a:lstStyle>
            <a:lvl1pPr marL="0" indent="0">
              <a:buNone/>
              <a:defRPr sz="8400"/>
            </a:lvl1pPr>
            <a:lvl2pPr marL="1371600" indent="0">
              <a:buNone/>
              <a:defRPr sz="7200"/>
            </a:lvl2pPr>
            <a:lvl3pPr marL="2743200" indent="0">
              <a:buNone/>
              <a:defRPr sz="6000"/>
            </a:lvl3pPr>
            <a:lvl4pPr marL="4114800" indent="0">
              <a:buNone/>
              <a:defRPr sz="5400"/>
            </a:lvl4pPr>
            <a:lvl5pPr marL="5486400" indent="0">
              <a:buNone/>
              <a:defRPr sz="5400"/>
            </a:lvl5pPr>
            <a:lvl6pPr marL="6858000" indent="0">
              <a:buNone/>
              <a:defRPr sz="5400"/>
            </a:lvl6pPr>
            <a:lvl7pPr marL="8229600" indent="0">
              <a:buNone/>
              <a:defRPr sz="5400"/>
            </a:lvl7pPr>
            <a:lvl8pPr marL="9601200" indent="0">
              <a:buNone/>
              <a:defRPr sz="5400"/>
            </a:lvl8pPr>
            <a:lvl9pPr marL="10972800" indent="0">
              <a:buNone/>
              <a:defRPr sz="5400"/>
            </a:lvl9pPr>
          </a:lstStyle>
          <a:p>
            <a:pPr lvl="0"/>
            <a:r>
              <a:rPr lang="zh-CN" altLang="en-US"/>
              <a:t>单击此处编辑母版文本样式</a:t>
            </a:r>
          </a:p>
        </p:txBody>
      </p:sp>
      <p:sp>
        <p:nvSpPr>
          <p:cNvPr id="4" name="内容占位符 3"/>
          <p:cNvSpPr>
            <a:spLocks noGrp="1"/>
          </p:cNvSpPr>
          <p:nvPr>
            <p:ph sz="half" idx="2"/>
          </p:nvPr>
        </p:nvSpPr>
        <p:spPr>
          <a:xfrm>
            <a:off x="3560322" y="10661516"/>
            <a:ext cx="14620722" cy="140971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18770814" y="7113752"/>
            <a:ext cx="14692728" cy="3295648"/>
          </a:xfrm>
        </p:spPr>
        <p:txBody>
          <a:bodyPr anchor="ctr" anchorCtr="0"/>
          <a:lstStyle>
            <a:lvl1pPr marL="0" indent="0">
              <a:buNone/>
              <a:defRPr sz="8400"/>
            </a:lvl1pPr>
            <a:lvl2pPr marL="1371600" indent="0">
              <a:buNone/>
              <a:defRPr sz="7200"/>
            </a:lvl2pPr>
            <a:lvl3pPr marL="2743200" indent="0">
              <a:buNone/>
              <a:defRPr sz="6000"/>
            </a:lvl3pPr>
            <a:lvl4pPr marL="4114800" indent="0">
              <a:buNone/>
              <a:defRPr sz="5400"/>
            </a:lvl4pPr>
            <a:lvl5pPr marL="5486400" indent="0">
              <a:buNone/>
              <a:defRPr sz="5400"/>
            </a:lvl5pPr>
            <a:lvl6pPr marL="6858000" indent="0">
              <a:buNone/>
              <a:defRPr sz="5400"/>
            </a:lvl6pPr>
            <a:lvl7pPr marL="8229600" indent="0">
              <a:buNone/>
              <a:defRPr sz="5400"/>
            </a:lvl7pPr>
            <a:lvl8pPr marL="9601200" indent="0">
              <a:buNone/>
              <a:defRPr sz="5400"/>
            </a:lvl8pPr>
            <a:lvl9pPr marL="10972800" indent="0">
              <a:buNone/>
              <a:defRPr sz="5400"/>
            </a:lvl9pPr>
          </a:lstStyle>
          <a:p>
            <a:pPr lvl="0"/>
            <a:r>
              <a:rPr lang="zh-CN" altLang="en-US"/>
              <a:t>单击此处编辑母版文本样式</a:t>
            </a:r>
          </a:p>
        </p:txBody>
      </p:sp>
      <p:sp>
        <p:nvSpPr>
          <p:cNvPr id="6" name="内容占位符 5"/>
          <p:cNvSpPr>
            <a:spLocks noGrp="1"/>
          </p:cNvSpPr>
          <p:nvPr>
            <p:ph sz="quarter" idx="4"/>
          </p:nvPr>
        </p:nvSpPr>
        <p:spPr>
          <a:xfrm>
            <a:off x="18770814" y="10661516"/>
            <a:ext cx="14692728" cy="1409713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8" name="页脚占位符 7"/>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9" name="灯片编号占位符 8"/>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4" name="页脚占位符 3"/>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5" name="灯片编号占位符 4"/>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3" name="页脚占位符 2"/>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19364" y="1828800"/>
            <a:ext cx="11796711" cy="6400800"/>
          </a:xfrm>
        </p:spPr>
        <p:txBody>
          <a:bodyPr anchor="b"/>
          <a:lstStyle>
            <a:lvl1pPr>
              <a:defRPr sz="9600"/>
            </a:lvl1pPr>
          </a:lstStyle>
          <a:p>
            <a:r>
              <a:rPr lang="zh-CN" altLang="en-US"/>
              <a:t>单击此处编辑母版标题样式</a:t>
            </a:r>
          </a:p>
        </p:txBody>
      </p:sp>
      <p:sp>
        <p:nvSpPr>
          <p:cNvPr id="3" name="内容占位符 2"/>
          <p:cNvSpPr>
            <a:spLocks noGrp="1"/>
          </p:cNvSpPr>
          <p:nvPr>
            <p:ph idx="1"/>
          </p:nvPr>
        </p:nvSpPr>
        <p:spPr>
          <a:xfrm>
            <a:off x="15549564" y="3949700"/>
            <a:ext cx="18516600" cy="194945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2519364" y="8229600"/>
            <a:ext cx="11796711" cy="15246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19364" y="1828800"/>
            <a:ext cx="12496047" cy="6400800"/>
          </a:xfrm>
        </p:spPr>
        <p:txBody>
          <a:bodyPr anchor="b"/>
          <a:lstStyle>
            <a:lvl1pPr>
              <a:defRPr sz="9600"/>
            </a:lvl1pPr>
          </a:lstStyle>
          <a:p>
            <a:r>
              <a:rPr lang="zh-CN" altLang="en-US"/>
              <a:t>单击此处编辑母版标题样式</a:t>
            </a:r>
          </a:p>
        </p:txBody>
      </p:sp>
      <p:sp>
        <p:nvSpPr>
          <p:cNvPr id="3" name="图片占位符 2"/>
          <p:cNvSpPr>
            <a:spLocks noGrp="1"/>
          </p:cNvSpPr>
          <p:nvPr>
            <p:ph type="pic" idx="1"/>
          </p:nvPr>
        </p:nvSpPr>
        <p:spPr>
          <a:xfrm>
            <a:off x="15549564" y="1828804"/>
            <a:ext cx="18516600" cy="21615400"/>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zh-CN" altLang="en-US"/>
          </a:p>
        </p:txBody>
      </p:sp>
      <p:sp>
        <p:nvSpPr>
          <p:cNvPr id="4" name="文本占位符 3"/>
          <p:cNvSpPr>
            <a:spLocks noGrp="1"/>
          </p:cNvSpPr>
          <p:nvPr>
            <p:ph type="body" sz="half" idx="2"/>
          </p:nvPr>
        </p:nvSpPr>
        <p:spPr>
          <a:xfrm>
            <a:off x="2519364" y="8229600"/>
            <a:ext cx="12496047" cy="15246352"/>
          </a:xfrm>
        </p:spPr>
        <p:txBody>
          <a:bodyPr/>
          <a:lstStyle>
            <a:lvl1pPr marL="0" indent="0">
              <a:buNone/>
              <a:defRPr sz="6000"/>
            </a:lvl1pPr>
            <a:lvl2pPr marL="1371600" indent="0">
              <a:buNone/>
              <a:defRPr sz="5400"/>
            </a:lvl2pPr>
            <a:lvl3pPr marL="2743200" indent="0">
              <a:buNone/>
              <a:defRPr sz="4800"/>
            </a:lvl3pPr>
            <a:lvl4pPr marL="4114800" indent="0">
              <a:buNone/>
              <a:defRPr sz="4200"/>
            </a:lvl4pPr>
            <a:lvl5pPr marL="5486400" indent="0">
              <a:buNone/>
              <a:defRPr sz="4200"/>
            </a:lvl5pPr>
            <a:lvl6pPr marL="6858000" indent="0">
              <a:buNone/>
              <a:defRPr sz="4200"/>
            </a:lvl6pPr>
            <a:lvl7pPr marL="8229600" indent="0">
              <a:buNone/>
              <a:defRPr sz="4200"/>
            </a:lvl7pPr>
            <a:lvl8pPr marL="9601200" indent="0">
              <a:buNone/>
              <a:defRPr sz="4200"/>
            </a:lvl8pPr>
            <a:lvl9pPr marL="10972800" indent="0">
              <a:buNone/>
              <a:defRPr sz="4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defTabSz="3100705"/>
            <a:endParaRPr lang="en-US">
              <a:latin typeface="Times New Roman" panose="02020603050405020304" pitchFamily="18" charset="0"/>
            </a:endParaRPr>
          </a:p>
        </p:txBody>
      </p:sp>
      <p:sp>
        <p:nvSpPr>
          <p:cNvPr id="6" name="页脚占位符 5"/>
          <p:cNvSpPr>
            <a:spLocks noGrp="1"/>
          </p:cNvSpPr>
          <p:nvPr>
            <p:ph type="ftr" sz="quarter" idx="11"/>
          </p:nvPr>
        </p:nvSpPr>
        <p:spPr/>
        <p:txBody>
          <a:bodyPr/>
          <a:lstStyle/>
          <a:p>
            <a:pPr lvl="0" defTabSz="3100705"/>
            <a:endParaRPr lang="en-US">
              <a:latin typeface="Times New Roman" panose="02020603050405020304" pitchFamily="18" charset="0"/>
            </a:endParaRPr>
          </a:p>
        </p:txBody>
      </p:sp>
      <p:sp>
        <p:nvSpPr>
          <p:cNvPr id="7" name="灯片编号占位符 6"/>
          <p:cNvSpPr>
            <a:spLocks noGrp="1"/>
          </p:cNvSpPr>
          <p:nvPr>
            <p:ph type="sldNum" sz="quarter" idx="12"/>
          </p:nvPr>
        </p:nvSpPr>
        <p:spPr/>
        <p:txBody>
          <a:body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2743200" y="2438400"/>
            <a:ext cx="31089600" cy="4572000"/>
          </a:xfrm>
          <a:prstGeom prst="rect">
            <a:avLst/>
          </a:prstGeom>
          <a:noFill/>
          <a:ln w="9525">
            <a:noFill/>
          </a:ln>
        </p:spPr>
        <p:txBody>
          <a:bodyPr lIns="310069" tIns="155035" rIns="310069" bIns="155035" anchor="ctr" anchorCtr="0"/>
          <a:lstStyle/>
          <a:p>
            <a:pPr lvl="0"/>
            <a:r>
              <a:rPr lang="en-US" altLang="zh-CN" dirty="0"/>
              <a:t>Click to edit Master title style</a:t>
            </a:r>
          </a:p>
        </p:txBody>
      </p:sp>
      <p:sp>
        <p:nvSpPr>
          <p:cNvPr id="1027" name="文本占位符 1026"/>
          <p:cNvSpPr>
            <a:spLocks noGrp="1"/>
          </p:cNvSpPr>
          <p:nvPr>
            <p:ph type="body" idx="1"/>
          </p:nvPr>
        </p:nvSpPr>
        <p:spPr>
          <a:xfrm>
            <a:off x="2743200" y="7926388"/>
            <a:ext cx="31089600" cy="16457612"/>
          </a:xfrm>
          <a:prstGeom prst="rect">
            <a:avLst/>
          </a:prstGeom>
          <a:noFill/>
          <a:ln w="9525">
            <a:noFill/>
          </a:ln>
        </p:spPr>
        <p:txBody>
          <a:bodyPr lIns="310069" tIns="155035" rIns="310069" bIns="155035"/>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8" name="日期占位符 1027"/>
          <p:cNvSpPr>
            <a:spLocks noGrp="1"/>
          </p:cNvSpPr>
          <p:nvPr>
            <p:ph type="dt" sz="half" idx="2"/>
          </p:nvPr>
        </p:nvSpPr>
        <p:spPr>
          <a:xfrm>
            <a:off x="2743200" y="24993600"/>
            <a:ext cx="7620000" cy="1828800"/>
          </a:xfrm>
          <a:prstGeom prst="rect">
            <a:avLst/>
          </a:prstGeom>
          <a:noFill/>
          <a:ln w="9525">
            <a:noFill/>
          </a:ln>
        </p:spPr>
        <p:txBody>
          <a:bodyPr lIns="310069" tIns="155035" rIns="310069" bIns="155035"/>
          <a:lstStyle>
            <a:lvl1pPr>
              <a:defRPr sz="4700"/>
            </a:lvl1pPr>
          </a:lstStyle>
          <a:p>
            <a:pPr lvl="0" defTabSz="3100705"/>
            <a:endParaRPr lang="en-US">
              <a:latin typeface="Times New Roman" panose="02020603050405020304" pitchFamily="18" charset="0"/>
            </a:endParaRPr>
          </a:p>
        </p:txBody>
      </p:sp>
      <p:sp>
        <p:nvSpPr>
          <p:cNvPr id="1029" name="页脚占位符 1028"/>
          <p:cNvSpPr>
            <a:spLocks noGrp="1"/>
          </p:cNvSpPr>
          <p:nvPr>
            <p:ph type="ftr" sz="quarter" idx="3"/>
          </p:nvPr>
        </p:nvSpPr>
        <p:spPr>
          <a:xfrm>
            <a:off x="12496800" y="24993600"/>
            <a:ext cx="11582400" cy="1828800"/>
          </a:xfrm>
          <a:prstGeom prst="rect">
            <a:avLst/>
          </a:prstGeom>
          <a:noFill/>
          <a:ln w="9525">
            <a:noFill/>
          </a:ln>
        </p:spPr>
        <p:txBody>
          <a:bodyPr lIns="310069" tIns="155035" rIns="310069" bIns="155035"/>
          <a:lstStyle>
            <a:lvl1pPr algn="ctr">
              <a:defRPr sz="4700"/>
            </a:lvl1pPr>
          </a:lstStyle>
          <a:p>
            <a:pPr lvl="0" defTabSz="3100705"/>
            <a:endParaRPr lang="en-US">
              <a:latin typeface="Times New Roman" panose="02020603050405020304" pitchFamily="18" charset="0"/>
            </a:endParaRPr>
          </a:p>
        </p:txBody>
      </p:sp>
      <p:sp>
        <p:nvSpPr>
          <p:cNvPr id="1030" name="灯片编号占位符 1029"/>
          <p:cNvSpPr>
            <a:spLocks noGrp="1"/>
          </p:cNvSpPr>
          <p:nvPr>
            <p:ph type="sldNum" sz="quarter" idx="4"/>
          </p:nvPr>
        </p:nvSpPr>
        <p:spPr>
          <a:xfrm>
            <a:off x="26212800" y="24993600"/>
            <a:ext cx="7620000" cy="1828800"/>
          </a:xfrm>
          <a:prstGeom prst="rect">
            <a:avLst/>
          </a:prstGeom>
          <a:noFill/>
          <a:ln w="9525">
            <a:noFill/>
          </a:ln>
        </p:spPr>
        <p:txBody>
          <a:bodyPr lIns="310069" tIns="155035" rIns="310069" bIns="155035"/>
          <a:lstStyle>
            <a:lvl1pPr algn="r">
              <a:defRPr sz="4700"/>
            </a:lvl1pPr>
          </a:lstStyle>
          <a:p>
            <a:pPr lvl="0" defTabSz="3100705"/>
            <a:fld id="{9A0DB2DC-4C9A-4742-B13C-FB6460FD3503}" type="slidenum">
              <a:rPr lang="en-US">
                <a:latin typeface="Times New Roman" panose="02020603050405020304" pitchFamily="18" charset="0"/>
              </a:rPr>
              <a:t>‹#›</a:t>
            </a:fld>
            <a:endParaRPr lang="en-US">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3100705" rtl="0" eaLnBrk="1" fontAlgn="base" latinLnBrk="0" hangingPunct="1">
        <a:lnSpc>
          <a:spcPct val="100000"/>
        </a:lnSpc>
        <a:spcBef>
          <a:spcPct val="0"/>
        </a:spcBef>
        <a:spcAft>
          <a:spcPct val="0"/>
        </a:spcAft>
        <a:buNone/>
        <a:defRPr sz="14900" b="0" i="0" u="none" kern="1200" baseline="0">
          <a:solidFill>
            <a:schemeClr val="tx2"/>
          </a:solidFill>
          <a:latin typeface="+mj-lt"/>
          <a:ea typeface="+mj-ea"/>
          <a:cs typeface="+mj-cs"/>
        </a:defRPr>
      </a:lvl1pPr>
    </p:titleStyle>
    <p:bodyStyle>
      <a:lvl1pPr marL="1163955" lvl="0" indent="-1163955" algn="l" defTabSz="3100705" rtl="0" eaLnBrk="1" fontAlgn="base" latinLnBrk="0" hangingPunct="1">
        <a:lnSpc>
          <a:spcPct val="100000"/>
        </a:lnSpc>
        <a:spcBef>
          <a:spcPct val="20000"/>
        </a:spcBef>
        <a:spcAft>
          <a:spcPct val="0"/>
        </a:spcAft>
        <a:buChar char="•"/>
        <a:defRPr sz="10900" b="0" i="0" u="none" kern="1200" baseline="0">
          <a:solidFill>
            <a:schemeClr val="tx1"/>
          </a:solidFill>
          <a:latin typeface="+mn-lt"/>
          <a:ea typeface="+mn-ea"/>
          <a:cs typeface="+mn-cs"/>
        </a:defRPr>
      </a:lvl1pPr>
      <a:lvl2pPr marL="2519680" lvl="1" indent="-968375" algn="l" defTabSz="3100705" rtl="0" eaLnBrk="1" fontAlgn="base" latinLnBrk="0" hangingPunct="1">
        <a:lnSpc>
          <a:spcPct val="100000"/>
        </a:lnSpc>
        <a:spcBef>
          <a:spcPct val="20000"/>
        </a:spcBef>
        <a:spcAft>
          <a:spcPct val="0"/>
        </a:spcAft>
        <a:buChar char="–"/>
        <a:defRPr sz="9500" b="0" i="0" u="none" kern="1200" baseline="0">
          <a:solidFill>
            <a:schemeClr val="tx1"/>
          </a:solidFill>
          <a:latin typeface="+mn-lt"/>
          <a:ea typeface="+mn-ea"/>
          <a:cs typeface="+mn-cs"/>
        </a:defRPr>
      </a:lvl2pPr>
      <a:lvl3pPr marL="3875405" lvl="2" indent="-774700" algn="l" defTabSz="3100705" rtl="0" eaLnBrk="1" fontAlgn="base" latinLnBrk="0" hangingPunct="1">
        <a:lnSpc>
          <a:spcPct val="100000"/>
        </a:lnSpc>
        <a:spcBef>
          <a:spcPct val="20000"/>
        </a:spcBef>
        <a:spcAft>
          <a:spcPct val="0"/>
        </a:spcAft>
        <a:buChar char="•"/>
        <a:defRPr sz="8100" b="0" i="0" u="none" kern="1200" baseline="0">
          <a:solidFill>
            <a:schemeClr val="tx1"/>
          </a:solidFill>
          <a:latin typeface="+mn-lt"/>
          <a:ea typeface="+mn-ea"/>
          <a:cs typeface="+mn-cs"/>
        </a:defRPr>
      </a:lvl3pPr>
      <a:lvl4pPr marL="5426075" lvl="3" indent="-774700"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4pPr>
      <a:lvl5pPr marL="6975475" lvl="4" indent="-772795"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5pPr>
      <a:lvl6pPr marL="2514600" lvl="5" indent="-228600"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6pPr>
      <a:lvl7pPr marL="2971800" lvl="6" indent="-228600"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7pPr>
      <a:lvl8pPr marL="3429000" lvl="7" indent="-228600"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8pPr>
      <a:lvl9pPr marL="3886200" lvl="8" indent="-228600" algn="l" defTabSz="3100705" rtl="0" eaLnBrk="1" fontAlgn="base" latinLnBrk="0" hangingPunct="1">
        <a:lnSpc>
          <a:spcPct val="100000"/>
        </a:lnSpc>
        <a:spcBef>
          <a:spcPct val="20000"/>
        </a:spcBef>
        <a:spcAft>
          <a:spcPct val="0"/>
        </a:spcAft>
        <a:buChar char="»"/>
        <a:defRPr sz="68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Optima Black" charset="0"/>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wmf"/><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oleObject" Target="../embeddings/oleObject1.bin"/><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48" name="图片 2247">
            <a:extLst>
              <a:ext uri="{FF2B5EF4-FFF2-40B4-BE49-F238E27FC236}">
                <a16:creationId xmlns:a16="http://schemas.microsoft.com/office/drawing/2014/main" id="{133B07CA-DC02-3935-C180-210EC8183EB4}"/>
              </a:ext>
            </a:extLst>
          </p:cNvPr>
          <p:cNvPicPr>
            <a:picLocks noChangeAspect="1"/>
          </p:cNvPicPr>
          <p:nvPr/>
        </p:nvPicPr>
        <p:blipFill>
          <a:blip r:embed="rId2"/>
          <a:stretch>
            <a:fillRect/>
          </a:stretch>
        </p:blipFill>
        <p:spPr>
          <a:xfrm>
            <a:off x="13608093" y="24153454"/>
            <a:ext cx="9467764" cy="2591177"/>
          </a:xfrm>
          <a:prstGeom prst="rect">
            <a:avLst/>
          </a:prstGeom>
        </p:spPr>
      </p:pic>
      <p:pic>
        <p:nvPicPr>
          <p:cNvPr id="2249" name="图片 2248">
            <a:extLst>
              <a:ext uri="{FF2B5EF4-FFF2-40B4-BE49-F238E27FC236}">
                <a16:creationId xmlns:a16="http://schemas.microsoft.com/office/drawing/2014/main" id="{5F961FCB-B66B-1C9E-430A-868E85B93F11}"/>
              </a:ext>
            </a:extLst>
          </p:cNvPr>
          <p:cNvPicPr>
            <a:picLocks noChangeAspect="1"/>
          </p:cNvPicPr>
          <p:nvPr/>
        </p:nvPicPr>
        <p:blipFill>
          <a:blip r:embed="rId3"/>
          <a:stretch>
            <a:fillRect/>
          </a:stretch>
        </p:blipFill>
        <p:spPr>
          <a:xfrm>
            <a:off x="15040713" y="21756706"/>
            <a:ext cx="6268291" cy="1475608"/>
          </a:xfrm>
          <a:prstGeom prst="rect">
            <a:avLst/>
          </a:prstGeom>
        </p:spPr>
      </p:pic>
      <p:sp>
        <p:nvSpPr>
          <p:cNvPr id="2247" name="文本框 2246">
            <a:extLst>
              <a:ext uri="{FF2B5EF4-FFF2-40B4-BE49-F238E27FC236}">
                <a16:creationId xmlns:a16="http://schemas.microsoft.com/office/drawing/2014/main" id="{CBE418EC-0862-5208-1673-91CC7A47D763}"/>
              </a:ext>
            </a:extLst>
          </p:cNvPr>
          <p:cNvSpPr txBox="1"/>
          <p:nvPr/>
        </p:nvSpPr>
        <p:spPr>
          <a:xfrm>
            <a:off x="12734925" y="20217519"/>
            <a:ext cx="11268075" cy="4049257"/>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2.3 The novel Belief Jensen-</a:t>
            </a:r>
            <a:r>
              <a:rPr lang="en-US" altLang="zh-CN" b="1" dirty="0" err="1">
                <a:solidFill>
                  <a:srgbClr val="CC6600"/>
                </a:solidFill>
                <a:latin typeface="Optima Black" charset="0"/>
                <a:ea typeface="宋体" panose="02010600030101010101" pitchFamily="2" charset="-122"/>
              </a:rPr>
              <a:t>Renyi</a:t>
            </a:r>
            <a:r>
              <a:rPr lang="en-US" altLang="zh-CN" b="1" dirty="0">
                <a:solidFill>
                  <a:srgbClr val="CC6600"/>
                </a:solidFill>
                <a:latin typeface="Optima Black" charset="0"/>
                <a:ea typeface="宋体" panose="02010600030101010101" pitchFamily="2" charset="-122"/>
              </a:rPr>
              <a:t> divergence</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To tackle the explainability and decision invariance losses of two previous belief </a:t>
            </a:r>
            <a:r>
              <a:rPr lang="en-US" altLang="zh-CN" sz="2300" dirty="0" err="1">
                <a:solidFill>
                  <a:srgbClr val="003300"/>
                </a:solidFill>
                <a:latin typeface="Palatino" pitchFamily="18" charset="0"/>
                <a:ea typeface="宋体" panose="02010600030101010101" pitchFamily="2" charset="-122"/>
              </a:rPr>
              <a:t>Renyi</a:t>
            </a:r>
            <a:r>
              <a:rPr lang="en-US" altLang="zh-CN" sz="2300" dirty="0">
                <a:solidFill>
                  <a:srgbClr val="003300"/>
                </a:solidFill>
                <a:latin typeface="Palatino" pitchFamily="18" charset="0"/>
                <a:ea typeface="宋体" panose="02010600030101010101" pitchFamily="2" charset="-122"/>
              </a:rPr>
              <a:t> divergences, the present study proposes a Belief Jensen </a:t>
            </a:r>
            <a:r>
              <a:rPr lang="en-US" altLang="zh-CN" sz="2300" dirty="0" err="1">
                <a:solidFill>
                  <a:srgbClr val="003300"/>
                </a:solidFill>
                <a:latin typeface="Palatino" pitchFamily="18" charset="0"/>
                <a:ea typeface="宋体" panose="02010600030101010101" pitchFamily="2" charset="-122"/>
              </a:rPr>
              <a:t>Renyi</a:t>
            </a:r>
            <a:r>
              <a:rPr lang="en-US" altLang="zh-CN" sz="2300" dirty="0">
                <a:solidFill>
                  <a:srgbClr val="003300"/>
                </a:solidFill>
                <a:latin typeface="Palatino" pitchFamily="18" charset="0"/>
                <a:ea typeface="宋体" panose="02010600030101010101" pitchFamily="2" charset="-122"/>
              </a:rPr>
              <a:t> divergence (BJR).  This belief divergence has the next mathematical form: </a:t>
            </a:r>
          </a:p>
          <a:p>
            <a:pPr algn="just" defTabSz="695325">
              <a:spcBef>
                <a:spcPct val="20000"/>
              </a:spcBef>
              <a:tabLst>
                <a:tab pos="386080" algn="l"/>
              </a:tabLst>
            </a:pPr>
            <a:endParaRPr lang="en-US" altLang="zh-CN" sz="2300" dirty="0">
              <a:solidFill>
                <a:srgbClr val="003300"/>
              </a:solidFill>
              <a:latin typeface="Palatino" pitchFamily="18" charset="0"/>
              <a:ea typeface="宋体" panose="02010600030101010101" pitchFamily="2" charset="-122"/>
            </a:endParaRPr>
          </a:p>
          <a:p>
            <a:pPr algn="just" defTabSz="695325">
              <a:spcBef>
                <a:spcPct val="20000"/>
              </a:spcBef>
              <a:tabLst>
                <a:tab pos="386080" algn="l"/>
              </a:tabLst>
            </a:pPr>
            <a:endParaRPr lang="en-US" altLang="zh-CN" sz="2300" dirty="0">
              <a:solidFill>
                <a:srgbClr val="003300"/>
              </a:solidFill>
              <a:latin typeface="Palatino" pitchFamily="18" charset="0"/>
              <a:ea typeface="宋体" panose="02010600030101010101" pitchFamily="2" charset="-122"/>
            </a:endParaRPr>
          </a:p>
          <a:p>
            <a:pPr algn="just" defTabSz="695325">
              <a:spcBef>
                <a:spcPct val="20000"/>
              </a:spcBef>
              <a:tabLst>
                <a:tab pos="386080" algn="l"/>
              </a:tabLst>
            </a:pPr>
            <a:endParaRPr lang="en-US" altLang="zh-CN" sz="2300" dirty="0">
              <a:solidFill>
                <a:srgbClr val="003300"/>
              </a:solidFill>
              <a:latin typeface="Palatino" pitchFamily="18" charset="0"/>
              <a:ea typeface="宋体" panose="02010600030101010101" pitchFamily="2" charset="-122"/>
            </a:endParaRP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And one can learn that this divergence can handle multiple evidence, which is more generalized than the current remedy, and the ill-definition of its probability prototype is  perfectly fixed.  Instances of the new divergence are in Fig. 5.</a:t>
            </a:r>
          </a:p>
        </p:txBody>
      </p:sp>
      <p:sp>
        <p:nvSpPr>
          <p:cNvPr id="24" name="文本框 23">
            <a:extLst>
              <a:ext uri="{FF2B5EF4-FFF2-40B4-BE49-F238E27FC236}">
                <a16:creationId xmlns:a16="http://schemas.microsoft.com/office/drawing/2014/main" id="{BF072296-1DC6-30F8-A001-542265467F53}"/>
              </a:ext>
            </a:extLst>
          </p:cNvPr>
          <p:cNvSpPr txBox="1"/>
          <p:nvPr/>
        </p:nvSpPr>
        <p:spPr>
          <a:xfrm>
            <a:off x="12734925" y="14173200"/>
            <a:ext cx="11268075" cy="1996387"/>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2.2 </a:t>
            </a:r>
            <a:r>
              <a:rPr lang="en-US" altLang="zh-CN" b="1" dirty="0" err="1">
                <a:solidFill>
                  <a:srgbClr val="CC6600"/>
                </a:solidFill>
                <a:latin typeface="Optima Black" charset="0"/>
                <a:ea typeface="宋体" panose="02010600030101010101" pitchFamily="2" charset="-122"/>
              </a:rPr>
              <a:t>Channelwise</a:t>
            </a:r>
            <a:r>
              <a:rPr lang="en-US" altLang="zh-CN" b="1" dirty="0">
                <a:solidFill>
                  <a:srgbClr val="CC6600"/>
                </a:solidFill>
                <a:latin typeface="Optima Black" charset="0"/>
                <a:ea typeface="宋体" panose="02010600030101010101" pitchFamily="2" charset="-122"/>
              </a:rPr>
              <a:t> visual saliency fusion for evidence set generation</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Firstly, the algorithm generates multi-scale SR saliency, and then the saliency map is fused into the H, S and V channels of the remote sensing landslide image, which induces the three deep neural networks to focus on different pixels of the landslide image, thus producing different decisions. This fusion is shown in Fig. 4. </a:t>
            </a:r>
          </a:p>
        </p:txBody>
      </p:sp>
      <p:sp>
        <p:nvSpPr>
          <p:cNvPr id="32" name="文本框 31">
            <a:extLst>
              <a:ext uri="{FF2B5EF4-FFF2-40B4-BE49-F238E27FC236}">
                <a16:creationId xmlns:a16="http://schemas.microsoft.com/office/drawing/2014/main" id="{796EC9BB-4272-6031-76FC-29B5F7154DCF}"/>
              </a:ext>
            </a:extLst>
          </p:cNvPr>
          <p:cNvSpPr txBox="1"/>
          <p:nvPr/>
        </p:nvSpPr>
        <p:spPr>
          <a:xfrm>
            <a:off x="24427703" y="7498994"/>
            <a:ext cx="11268075" cy="1288501"/>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2.4  The interpretability improved three-branched evidence fusion</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As displayed in Fig. 6, the newly improved fusion involves the new belief divergence and two belief entropies to solve the theoretical flaw of its former counterpart [2]. </a:t>
            </a:r>
          </a:p>
        </p:txBody>
      </p:sp>
      <p:sp>
        <p:nvSpPr>
          <p:cNvPr id="19" name="文本框 18">
            <a:extLst>
              <a:ext uri="{FF2B5EF4-FFF2-40B4-BE49-F238E27FC236}">
                <a16:creationId xmlns:a16="http://schemas.microsoft.com/office/drawing/2014/main" id="{9EE47D52-DC95-9064-1A08-58737E8235C6}"/>
              </a:ext>
            </a:extLst>
          </p:cNvPr>
          <p:cNvSpPr txBox="1"/>
          <p:nvPr/>
        </p:nvSpPr>
        <p:spPr>
          <a:xfrm>
            <a:off x="12725400" y="7391400"/>
            <a:ext cx="6421438" cy="639634"/>
          </a:xfrm>
          <a:prstGeom prst="rect">
            <a:avLst/>
          </a:prstGeom>
          <a:noFill/>
          <a:ln w="9525">
            <a:noFill/>
          </a:ln>
        </p:spPr>
        <p:txBody>
          <a:bodyPr lIns="69568" tIns="34784" rIns="69568" bIns="34784">
            <a:spAutoFit/>
          </a:bodyPr>
          <a:lstStyle/>
          <a:p>
            <a:pPr defTabSz="695325">
              <a:spcBef>
                <a:spcPct val="50000"/>
              </a:spcBef>
            </a:pPr>
            <a:r>
              <a:rPr lang="en-US" altLang="zh-CN" sz="3700" b="1" dirty="0">
                <a:solidFill>
                  <a:srgbClr val="0099FF"/>
                </a:solidFill>
                <a:latin typeface="Optima Medium" charset="0"/>
                <a:ea typeface="宋体" panose="02010600030101010101" pitchFamily="2" charset="-122"/>
              </a:rPr>
              <a:t>2. The Proposed Method</a:t>
            </a:r>
          </a:p>
        </p:txBody>
      </p:sp>
      <p:sp>
        <p:nvSpPr>
          <p:cNvPr id="2" name="矩形 1"/>
          <p:cNvSpPr/>
          <p:nvPr/>
        </p:nvSpPr>
        <p:spPr>
          <a:xfrm>
            <a:off x="0" y="0"/>
            <a:ext cx="36576000" cy="4419600"/>
          </a:xfrm>
          <a:prstGeom prst="rect">
            <a:avLst/>
          </a:prstGeom>
          <a:solidFill>
            <a:srgbClr val="3F6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5" name="文本框 2054"/>
          <p:cNvSpPr txBox="1"/>
          <p:nvPr/>
        </p:nvSpPr>
        <p:spPr>
          <a:xfrm>
            <a:off x="1033463" y="4573588"/>
            <a:ext cx="34617025" cy="2848929"/>
          </a:xfrm>
          <a:prstGeom prst="rect">
            <a:avLst/>
          </a:prstGeom>
          <a:noFill/>
          <a:ln w="12700">
            <a:noFill/>
          </a:ln>
        </p:spPr>
        <p:txBody>
          <a:bodyPr lIns="69568" tIns="69568" rIns="69568" bIns="69568">
            <a:spAutoFit/>
          </a:bodyPr>
          <a:lstStyle/>
          <a:p>
            <a:pPr algn="just" defTabSz="695325">
              <a:tabLst>
                <a:tab pos="381000" algn="l"/>
              </a:tabLst>
            </a:pPr>
            <a:r>
              <a:rPr lang="en-US" altLang="zh-CN" sz="3700" b="1" dirty="0">
                <a:solidFill>
                  <a:srgbClr val="0099FF"/>
                </a:solidFill>
                <a:latin typeface="Optima Medium" charset="0"/>
                <a:ea typeface="宋体" panose="02010600030101010101" pitchFamily="2" charset="-122"/>
              </a:rPr>
              <a:t>Abstract: </a:t>
            </a:r>
            <a:r>
              <a:rPr lang="en-US" altLang="zh-CN" sz="2300" dirty="0">
                <a:solidFill>
                  <a:srgbClr val="003300"/>
                </a:solidFill>
                <a:latin typeface="Palatino" pitchFamily="18" charset="0"/>
                <a:ea typeface="宋体" panose="02010600030101010101" pitchFamily="2" charset="-122"/>
              </a:rPr>
              <a:t>Hitherto, image-level classification on remote sensing landslide images has been paid attention to, but the accuracy of traditional deep learning-based methods still have room for improvement. The evidence theory is found efficient to boost the accuracy of neural networks, however, the present study argues three challenges that hinder the lead-in of this theory in deep landslide image classification. Aiming at the three problems, this study makes three improvements. For the interpretability and decision-invariance losses of three previous divergences, we propose a belief Jensen–</a:t>
            </a:r>
            <a:r>
              <a:rPr lang="en-US" altLang="zh-CN" sz="2300" dirty="0" err="1">
                <a:solidFill>
                  <a:srgbClr val="003300"/>
                </a:solidFill>
                <a:latin typeface="Palatino" pitchFamily="18" charset="0"/>
                <a:ea typeface="宋体" panose="02010600030101010101" pitchFamily="2" charset="-122"/>
              </a:rPr>
              <a:t>Renyi</a:t>
            </a:r>
            <a:r>
              <a:rPr lang="en-US" altLang="zh-CN" sz="2300" dirty="0">
                <a:solidFill>
                  <a:srgbClr val="003300"/>
                </a:solidFill>
                <a:latin typeface="Palatino" pitchFamily="18" charset="0"/>
                <a:ea typeface="宋体" panose="02010600030101010101" pitchFamily="2" charset="-122"/>
              </a:rPr>
              <a:t> divergence with properties proven. To couple the evidence theory with deep remote sensing landslide image classification, a </a:t>
            </a:r>
            <a:r>
              <a:rPr lang="en-US" altLang="zh-CN" sz="2300" dirty="0" err="1">
                <a:solidFill>
                  <a:srgbClr val="003300"/>
                </a:solidFill>
                <a:latin typeface="Palatino" pitchFamily="18" charset="0"/>
                <a:ea typeface="宋体" panose="02010600030101010101" pitchFamily="2" charset="-122"/>
              </a:rPr>
              <a:t>channelwise</a:t>
            </a:r>
            <a:r>
              <a:rPr lang="en-US" altLang="zh-CN" sz="2300" dirty="0">
                <a:solidFill>
                  <a:srgbClr val="003300"/>
                </a:solidFill>
                <a:latin typeface="Palatino" pitchFamily="18" charset="0"/>
                <a:ea typeface="宋体" panose="02010600030101010101" pitchFamily="2" charset="-122"/>
              </a:rPr>
              <a:t> multiscale visual saliency fusion is developed. We additionally find that the </a:t>
            </a:r>
            <a:r>
              <a:rPr lang="en-US" altLang="zh-CN" sz="2300" dirty="0" err="1">
                <a:solidFill>
                  <a:srgbClr val="003300"/>
                </a:solidFill>
                <a:latin typeface="Palatino" pitchFamily="18" charset="0"/>
                <a:ea typeface="宋体" panose="02010600030101010101" pitchFamily="2" charset="-122"/>
              </a:rPr>
              <a:t>channelwise</a:t>
            </a:r>
            <a:r>
              <a:rPr lang="en-US" altLang="zh-CN" sz="2300" dirty="0">
                <a:solidFill>
                  <a:srgbClr val="003300"/>
                </a:solidFill>
                <a:latin typeface="Palatino" pitchFamily="18" charset="0"/>
                <a:ea typeface="宋体" panose="02010600030101010101" pitchFamily="2" charset="-122"/>
              </a:rPr>
              <a:t> fusion is capable to reduce false recognition of networks as compared with original RGB images. To avoid decision failures in evidence-theoretic fusion process, we design an interpretability improved three-branched fusion. Experiments on </a:t>
            </a:r>
            <a:r>
              <a:rPr lang="en-US" altLang="zh-CN" sz="2300" dirty="0" err="1">
                <a:solidFill>
                  <a:srgbClr val="003300"/>
                </a:solidFill>
                <a:latin typeface="Palatino" pitchFamily="18" charset="0"/>
                <a:ea typeface="宋体" panose="02010600030101010101" pitchFamily="2" charset="-122"/>
              </a:rPr>
              <a:t>Bijie</a:t>
            </a:r>
            <a:r>
              <a:rPr lang="en-US" altLang="zh-CN" sz="2300" dirty="0">
                <a:solidFill>
                  <a:srgbClr val="003300"/>
                </a:solidFill>
                <a:latin typeface="Palatino" pitchFamily="18" charset="0"/>
                <a:ea typeface="宋体" panose="02010600030101010101" pitchFamily="2" charset="-122"/>
              </a:rPr>
              <a:t> Landslide dataset corroborate the synergistic benefits of the three improvements, where the proposal is compared with state-of-the-art image classification backbone networks, remote sensing image scene classifiers, evidence fusion algorithms, and versatile evidence-theoretic deep learning classifiers. We also evaluated the new method with two sort of image degradation, as well as an actual scenario in </a:t>
            </a:r>
            <a:r>
              <a:rPr lang="en-US" altLang="zh-CN" sz="2300" dirty="0" err="1">
                <a:solidFill>
                  <a:srgbClr val="003300"/>
                </a:solidFill>
                <a:latin typeface="Palatino" pitchFamily="18" charset="0"/>
                <a:ea typeface="宋体" panose="02010600030101010101" pitchFamily="2" charset="-122"/>
              </a:rPr>
              <a:t>Luding</a:t>
            </a:r>
            <a:r>
              <a:rPr lang="en-US" altLang="zh-CN" sz="2300" dirty="0">
                <a:solidFill>
                  <a:srgbClr val="003300"/>
                </a:solidFill>
                <a:latin typeface="Palatino" pitchFamily="18" charset="0"/>
                <a:ea typeface="宋体" panose="02010600030101010101" pitchFamily="2" charset="-122"/>
              </a:rPr>
              <a:t> County, China, whose data is publicly available.</a:t>
            </a:r>
          </a:p>
          <a:p>
            <a:pPr algn="just" defTabSz="695325">
              <a:tabLst>
                <a:tab pos="381000" algn="l"/>
              </a:tabLst>
            </a:pPr>
            <a:r>
              <a:rPr lang="en-US" altLang="zh-CN" b="1" dirty="0">
                <a:latin typeface="Palatino" pitchFamily="18" charset="0"/>
                <a:ea typeface="宋体" panose="02010600030101010101" pitchFamily="2" charset="-122"/>
              </a:rPr>
              <a:t>DOI</a:t>
            </a:r>
            <a:r>
              <a:rPr lang="en-US" altLang="zh-CN" sz="2300" dirty="0">
                <a:solidFill>
                  <a:srgbClr val="003300"/>
                </a:solidFill>
                <a:latin typeface="Palatino" pitchFamily="18" charset="0"/>
                <a:ea typeface="宋体" panose="02010600030101010101" pitchFamily="2" charset="-122"/>
              </a:rPr>
              <a:t>: 10.1109/JSTARS.2024.3354455  </a:t>
            </a:r>
            <a:r>
              <a:rPr lang="en-US" altLang="zh-CN" sz="2300" b="1" dirty="0" err="1">
                <a:solidFill>
                  <a:srgbClr val="003300"/>
                </a:solidFill>
                <a:latin typeface="Palatino" pitchFamily="18" charset="0"/>
                <a:ea typeface="宋体" panose="02010600030101010101" pitchFamily="2" charset="-122"/>
              </a:rPr>
              <a:t>Github</a:t>
            </a:r>
            <a:r>
              <a:rPr lang="en-US" altLang="zh-CN" sz="2300" b="1" dirty="0">
                <a:solidFill>
                  <a:srgbClr val="003300"/>
                </a:solidFill>
                <a:latin typeface="Palatino" pitchFamily="18" charset="0"/>
                <a:ea typeface="宋体" panose="02010600030101010101" pitchFamily="2" charset="-122"/>
              </a:rPr>
              <a:t> repo:</a:t>
            </a:r>
            <a:r>
              <a:rPr lang="en-US" altLang="zh-CN" sz="2300" dirty="0">
                <a:solidFill>
                  <a:srgbClr val="003300"/>
                </a:solidFill>
                <a:latin typeface="Palatino" pitchFamily="18" charset="0"/>
                <a:ea typeface="宋体" panose="02010600030101010101" pitchFamily="2" charset="-122"/>
              </a:rPr>
              <a:t> https://github.com/defzhangaa/deeplandslideDS</a:t>
            </a:r>
          </a:p>
        </p:txBody>
      </p:sp>
      <p:sp>
        <p:nvSpPr>
          <p:cNvPr id="2062" name="文本框 2061"/>
          <p:cNvSpPr txBox="1"/>
          <p:nvPr/>
        </p:nvSpPr>
        <p:spPr>
          <a:xfrm>
            <a:off x="5791200" y="0"/>
            <a:ext cx="30327600" cy="4203145"/>
          </a:xfrm>
          <a:prstGeom prst="rect">
            <a:avLst/>
          </a:prstGeom>
          <a:noFill/>
          <a:ln w="12700">
            <a:noFill/>
          </a:ln>
        </p:spPr>
        <p:txBody>
          <a:bodyPr lIns="69568" tIns="69568" rIns="69568" bIns="69568">
            <a:spAutoFit/>
          </a:bodyPr>
          <a:lstStyle/>
          <a:p>
            <a:pPr algn="ctr" defTabSz="695325">
              <a:spcBef>
                <a:spcPct val="50000"/>
              </a:spcBef>
            </a:pPr>
            <a:r>
              <a:rPr lang="en-US" altLang="zh-CN" sz="7500" dirty="0">
                <a:solidFill>
                  <a:schemeClr val="bg1"/>
                </a:solidFill>
                <a:latin typeface="Optima Black" charset="0"/>
                <a:ea typeface="宋体" panose="02010600030101010101" pitchFamily="2" charset="-122"/>
              </a:rPr>
              <a:t>Deep Evidential Remote Sensing Landslide Image Classification With a New Divergence, Multiscale Saliency and an Improved Three-Branched Fusion</a:t>
            </a:r>
          </a:p>
          <a:p>
            <a:pPr algn="ctr" defTabSz="695325">
              <a:spcBef>
                <a:spcPct val="50000"/>
              </a:spcBef>
            </a:pPr>
            <a:r>
              <a:rPr lang="en-US" altLang="zh-CN" sz="4400" dirty="0" err="1">
                <a:solidFill>
                  <a:schemeClr val="bg1"/>
                </a:solidFill>
                <a:latin typeface="Optima Medium" charset="0"/>
                <a:ea typeface="宋体" panose="02010600030101010101" pitchFamily="2" charset="-122"/>
              </a:rPr>
              <a:t>Jiaxu</a:t>
            </a:r>
            <a:r>
              <a:rPr lang="en-US" altLang="zh-CN" sz="4400" dirty="0">
                <a:solidFill>
                  <a:schemeClr val="bg1"/>
                </a:solidFill>
                <a:latin typeface="Optima Medium" charset="0"/>
                <a:ea typeface="宋体" panose="02010600030101010101" pitchFamily="2" charset="-122"/>
              </a:rPr>
              <a:t> Zhang *</a:t>
            </a:r>
            <a:r>
              <a:rPr lang="en-US" altLang="zh-CN" sz="4400" baseline="30000" dirty="0">
                <a:solidFill>
                  <a:schemeClr val="bg1"/>
                </a:solidFill>
                <a:latin typeface="Optima Medium" charset="0"/>
                <a:ea typeface="宋体" panose="02010600030101010101" pitchFamily="2" charset="-122"/>
              </a:rPr>
              <a:t>, †</a:t>
            </a:r>
            <a:r>
              <a:rPr lang="en-US" altLang="zh-CN" sz="4400" dirty="0">
                <a:solidFill>
                  <a:schemeClr val="bg1"/>
                </a:solidFill>
                <a:latin typeface="Optima Medium" charset="0"/>
                <a:ea typeface="宋体" panose="02010600030101010101" pitchFamily="2" charset="-122"/>
              </a:rPr>
              <a:t>, Qi Cui *</a:t>
            </a:r>
            <a:r>
              <a:rPr lang="en-US" altLang="zh-CN" sz="4400" baseline="30000" dirty="0">
                <a:solidFill>
                  <a:schemeClr val="bg1"/>
                </a:solidFill>
                <a:latin typeface="Optima Medium" charset="0"/>
                <a:ea typeface="宋体" panose="02010600030101010101" pitchFamily="2" charset="-122"/>
              </a:rPr>
              <a:t>, #</a:t>
            </a:r>
            <a:r>
              <a:rPr lang="en-US" altLang="zh-CN" sz="4400" dirty="0">
                <a:solidFill>
                  <a:schemeClr val="bg1"/>
                </a:solidFill>
                <a:latin typeface="Optima Medium" charset="0"/>
                <a:ea typeface="宋体" panose="02010600030101010101" pitchFamily="2" charset="-122"/>
              </a:rPr>
              <a:t>, and </a:t>
            </a:r>
            <a:r>
              <a:rPr lang="en-US" altLang="zh-CN" sz="4400" dirty="0" err="1">
                <a:solidFill>
                  <a:schemeClr val="bg1"/>
                </a:solidFill>
                <a:latin typeface="Optima Medium" charset="0"/>
                <a:ea typeface="宋体" panose="02010600030101010101" pitchFamily="2" charset="-122"/>
              </a:rPr>
              <a:t>Xiaojian</a:t>
            </a:r>
            <a:r>
              <a:rPr lang="en-US" altLang="zh-CN" sz="4400" dirty="0">
                <a:solidFill>
                  <a:schemeClr val="bg1"/>
                </a:solidFill>
                <a:latin typeface="Optima Medium" charset="0"/>
                <a:ea typeface="宋体" panose="02010600030101010101" pitchFamily="2" charset="-122"/>
              </a:rPr>
              <a:t> Ma*</a:t>
            </a:r>
          </a:p>
          <a:p>
            <a:pPr algn="ctr" defTabSz="695325">
              <a:spcBef>
                <a:spcPct val="20000"/>
              </a:spcBef>
            </a:pPr>
            <a:r>
              <a:rPr lang="en-US" altLang="zh-CN" sz="4000" b="1" dirty="0">
                <a:solidFill>
                  <a:schemeClr val="bg1"/>
                </a:solidFill>
                <a:latin typeface="Optima Medium" charset="0"/>
                <a:ea typeface="宋体" panose="02010600030101010101" pitchFamily="2" charset="-122"/>
              </a:rPr>
              <a:t>*CS, Northeast Forestry Univ., China	   </a:t>
            </a:r>
            <a:r>
              <a:rPr lang="en-US" altLang="zh-CN" sz="4000" b="1" baseline="30000" dirty="0">
                <a:solidFill>
                  <a:schemeClr val="bg1"/>
                </a:solidFill>
                <a:latin typeface="Optima Medium" charset="0"/>
                <a:ea typeface="宋体" panose="02010600030101010101" pitchFamily="2" charset="-122"/>
              </a:rPr>
              <a:t>†</a:t>
            </a:r>
            <a:r>
              <a:rPr lang="en-US" altLang="zh-CN" sz="4000" b="1" dirty="0">
                <a:solidFill>
                  <a:schemeClr val="bg1"/>
                </a:solidFill>
                <a:latin typeface="Optima Medium" charset="0"/>
                <a:ea typeface="宋体" panose="02010600030101010101" pitchFamily="2" charset="-122"/>
              </a:rPr>
              <a:t>SECE, Sun Yat-</a:t>
            </a:r>
            <a:r>
              <a:rPr lang="en-US" altLang="zh-CN" sz="4000" b="1" dirty="0" err="1">
                <a:solidFill>
                  <a:schemeClr val="bg1"/>
                </a:solidFill>
                <a:latin typeface="Optima Medium" charset="0"/>
                <a:ea typeface="宋体" panose="02010600030101010101" pitchFamily="2" charset="-122"/>
              </a:rPr>
              <a:t>sen</a:t>
            </a:r>
            <a:r>
              <a:rPr lang="en-US" altLang="zh-CN" sz="4000" b="1" dirty="0">
                <a:solidFill>
                  <a:schemeClr val="bg1"/>
                </a:solidFill>
                <a:latin typeface="Optima Medium" charset="0"/>
                <a:ea typeface="宋体" panose="02010600030101010101" pitchFamily="2" charset="-122"/>
              </a:rPr>
              <a:t> Univ., China	    </a:t>
            </a:r>
            <a:r>
              <a:rPr lang="en-US" altLang="zh-CN" sz="4000" b="1" baseline="30000" dirty="0">
                <a:solidFill>
                  <a:schemeClr val="bg1"/>
                </a:solidFill>
                <a:latin typeface="Optima Medium" charset="0"/>
                <a:ea typeface="宋体" panose="02010600030101010101" pitchFamily="2" charset="-122"/>
              </a:rPr>
              <a:t>#</a:t>
            </a:r>
            <a:r>
              <a:rPr lang="en-US" altLang="zh-CN" sz="4000" b="1" dirty="0">
                <a:solidFill>
                  <a:schemeClr val="bg1"/>
                </a:solidFill>
                <a:latin typeface="Optima Medium" charset="0"/>
                <a:ea typeface="宋体" panose="02010600030101010101" pitchFamily="2" charset="-122"/>
              </a:rPr>
              <a:t>CS, Northeastern Univ., China</a:t>
            </a:r>
          </a:p>
        </p:txBody>
      </p:sp>
      <p:sp>
        <p:nvSpPr>
          <p:cNvPr id="2118" name="文本框 2117"/>
          <p:cNvSpPr txBox="1"/>
          <p:nvPr/>
        </p:nvSpPr>
        <p:spPr>
          <a:xfrm>
            <a:off x="27152601" y="26593800"/>
            <a:ext cx="8432799" cy="463660"/>
          </a:xfrm>
          <a:prstGeom prst="rect">
            <a:avLst/>
          </a:prstGeom>
          <a:noFill/>
          <a:ln w="12700">
            <a:noFill/>
          </a:ln>
        </p:spPr>
        <p:txBody>
          <a:bodyPr wrap="square" lIns="69568" tIns="69568" rIns="69568" bIns="69568">
            <a:spAutoFit/>
          </a:bodyPr>
          <a:lstStyle/>
          <a:p>
            <a:pPr algn="r" defTabSz="695325">
              <a:spcBef>
                <a:spcPct val="50000"/>
              </a:spcBef>
            </a:pPr>
            <a:r>
              <a:rPr lang="zh-CN" altLang="en-US" sz="2100" dirty="0">
                <a:solidFill>
                  <a:srgbClr val="FF3300"/>
                </a:solidFill>
                <a:latin typeface="Palatino" pitchFamily="18" charset="0"/>
                <a:ea typeface="宋体" panose="02010600030101010101" pitchFamily="2" charset="-122"/>
              </a:rPr>
              <a:t>* </a:t>
            </a:r>
            <a:r>
              <a:rPr lang="en-US" altLang="zh-CN" sz="2100" dirty="0">
                <a:solidFill>
                  <a:srgbClr val="FF3300"/>
                </a:solidFill>
                <a:latin typeface="Palatino" pitchFamily="18" charset="0"/>
                <a:ea typeface="宋体" panose="02010600030101010101" pitchFamily="2" charset="-122"/>
              </a:rPr>
              <a:t>Please contact  </a:t>
            </a:r>
            <a:r>
              <a:rPr lang="en-US" altLang="zh-CN" sz="2100" i="1" dirty="0">
                <a:solidFill>
                  <a:srgbClr val="FF3300"/>
                </a:solidFill>
                <a:latin typeface="Palatino" pitchFamily="18" charset="0"/>
                <a:ea typeface="宋体" panose="02010600030101010101" pitchFamily="2" charset="-122"/>
              </a:rPr>
              <a:t>zhangjx283@mail2.sysu.edu.cn</a:t>
            </a:r>
            <a:r>
              <a:rPr lang="en-US" altLang="zh-CN" sz="2100" dirty="0">
                <a:solidFill>
                  <a:srgbClr val="FF3300"/>
                </a:solidFill>
                <a:latin typeface="Palatino" pitchFamily="18" charset="0"/>
                <a:ea typeface="宋体" panose="02010600030101010101" pitchFamily="2" charset="-122"/>
              </a:rPr>
              <a:t> for further information.</a:t>
            </a:r>
          </a:p>
        </p:txBody>
      </p:sp>
      <p:sp>
        <p:nvSpPr>
          <p:cNvPr id="2199" name="文本框 2198"/>
          <p:cNvSpPr txBox="1"/>
          <p:nvPr/>
        </p:nvSpPr>
        <p:spPr>
          <a:xfrm>
            <a:off x="24537240" y="24128516"/>
            <a:ext cx="11158538" cy="2556541"/>
          </a:xfrm>
          <a:prstGeom prst="rect">
            <a:avLst/>
          </a:prstGeom>
          <a:noFill/>
          <a:ln w="12700">
            <a:noFill/>
          </a:ln>
        </p:spPr>
        <p:txBody>
          <a:bodyPr lIns="69568" tIns="69568" rIns="69568" bIns="69568">
            <a:spAutoFit/>
          </a:bodyPr>
          <a:lstStyle/>
          <a:p>
            <a:pPr marL="381000" indent="-381000" defTabSz="695325">
              <a:spcBef>
                <a:spcPct val="50000"/>
              </a:spcBef>
              <a:buNone/>
            </a:pPr>
            <a:r>
              <a:rPr lang="en-US" altLang="zh-CN" sz="3700" b="1" dirty="0">
                <a:solidFill>
                  <a:srgbClr val="0099FF"/>
                </a:solidFill>
                <a:latin typeface="Optima Medium" charset="0"/>
                <a:ea typeface="宋体" panose="02010600030101010101" pitchFamily="2" charset="-122"/>
              </a:rPr>
              <a:t>References</a:t>
            </a:r>
          </a:p>
          <a:p>
            <a:pPr marL="381000" indent="-381000" algn="just" defTabSz="695325">
              <a:spcBef>
                <a:spcPct val="10000"/>
              </a:spcBef>
              <a:buAutoNum type="arabicPeriod"/>
            </a:pPr>
            <a:r>
              <a:rPr lang="en-US" altLang="zh-CN" sz="1800" dirty="0">
                <a:solidFill>
                  <a:srgbClr val="003300"/>
                </a:solidFill>
                <a:latin typeface="Times" pitchFamily="18" charset="0"/>
                <a:ea typeface="宋体" panose="02010600030101010101" pitchFamily="2" charset="-122"/>
              </a:rPr>
              <a:t> Z. Han et al., Trusted Multi-View Classification With Dynamic Evidential Fusion, </a:t>
            </a:r>
            <a:r>
              <a:rPr lang="en-US" altLang="zh-CN" sz="1800" i="1" dirty="0">
                <a:solidFill>
                  <a:srgbClr val="003300"/>
                </a:solidFill>
                <a:latin typeface="Times" pitchFamily="18" charset="0"/>
                <a:ea typeface="宋体" panose="02010600030101010101" pitchFamily="2" charset="-122"/>
              </a:rPr>
              <a:t>IEEE T. Pattern Anal.</a:t>
            </a:r>
            <a:r>
              <a:rPr lang="en-US" altLang="zh-CN" sz="1800" dirty="0">
                <a:solidFill>
                  <a:srgbClr val="003300"/>
                </a:solidFill>
                <a:latin typeface="Times" pitchFamily="18" charset="0"/>
                <a:ea typeface="宋体" panose="02010600030101010101" pitchFamily="2" charset="-122"/>
              </a:rPr>
              <a:t>, vol. 45, May 2022.</a:t>
            </a:r>
          </a:p>
          <a:p>
            <a:pPr marL="381000" indent="-381000" algn="just" defTabSz="695325">
              <a:spcBef>
                <a:spcPct val="10000"/>
              </a:spcBef>
              <a:buAutoNum type="arabicPeriod"/>
            </a:pPr>
            <a:r>
              <a:rPr lang="en-US" altLang="zh-CN" sz="1800" dirty="0">
                <a:solidFill>
                  <a:srgbClr val="003300"/>
                </a:solidFill>
                <a:latin typeface="Times" pitchFamily="18" charset="0"/>
                <a:ea typeface="宋体" panose="02010600030101010101" pitchFamily="2" charset="-122"/>
              </a:rPr>
              <a:t> J. Zhang et al., Rail Surface Defect Detection Through Bimodal </a:t>
            </a:r>
            <a:r>
              <a:rPr lang="en-US" altLang="zh-CN" sz="1800" dirty="0" err="1">
                <a:solidFill>
                  <a:srgbClr val="003300"/>
                </a:solidFill>
                <a:latin typeface="Times" pitchFamily="18" charset="0"/>
                <a:ea typeface="宋体" panose="02010600030101010101" pitchFamily="2" charset="-122"/>
              </a:rPr>
              <a:t>RSDINet</a:t>
            </a:r>
            <a:r>
              <a:rPr lang="en-US" altLang="zh-CN" sz="1800" dirty="0">
                <a:solidFill>
                  <a:srgbClr val="003300"/>
                </a:solidFill>
                <a:latin typeface="Times" pitchFamily="18" charset="0"/>
                <a:ea typeface="宋体" panose="02010600030101010101" pitchFamily="2" charset="-122"/>
              </a:rPr>
              <a:t> and Three-Branched Evidential Fusion, </a:t>
            </a:r>
            <a:r>
              <a:rPr lang="en-US" altLang="zh-CN" sz="1800" i="1" dirty="0">
                <a:solidFill>
                  <a:srgbClr val="003300"/>
                </a:solidFill>
                <a:latin typeface="Times" pitchFamily="18" charset="0"/>
                <a:ea typeface="宋体" panose="02010600030101010101" pitchFamily="2" charset="-122"/>
              </a:rPr>
              <a:t>IEEE T. </a:t>
            </a:r>
            <a:r>
              <a:rPr lang="en-US" altLang="zh-CN" sz="1800" i="1" dirty="0" err="1">
                <a:solidFill>
                  <a:srgbClr val="003300"/>
                </a:solidFill>
                <a:latin typeface="Times" pitchFamily="18" charset="0"/>
                <a:ea typeface="宋体" panose="02010600030101010101" pitchFamily="2" charset="-122"/>
              </a:rPr>
              <a:t>Instrum</a:t>
            </a:r>
            <a:r>
              <a:rPr lang="en-US" altLang="zh-CN" sz="1800" i="1" dirty="0">
                <a:solidFill>
                  <a:srgbClr val="003300"/>
                </a:solidFill>
                <a:latin typeface="Times" pitchFamily="18" charset="0"/>
                <a:ea typeface="宋体" panose="02010600030101010101" pitchFamily="2" charset="-122"/>
              </a:rPr>
              <a:t>. Meas.</a:t>
            </a:r>
            <a:r>
              <a:rPr lang="en-US" altLang="zh-CN" sz="1800" dirty="0">
                <a:solidFill>
                  <a:srgbClr val="003300"/>
                </a:solidFill>
                <a:latin typeface="Times" pitchFamily="18" charset="0"/>
                <a:ea typeface="宋体" panose="02010600030101010101" pitchFamily="2" charset="-122"/>
              </a:rPr>
              <a:t>, Mar. 2023, 2508714.</a:t>
            </a:r>
          </a:p>
          <a:p>
            <a:pPr algn="just" defTabSz="695325">
              <a:spcBef>
                <a:spcPct val="10000"/>
              </a:spcBef>
            </a:pPr>
            <a:r>
              <a:rPr lang="en-US" altLang="zh-CN" b="1" dirty="0">
                <a:solidFill>
                  <a:srgbClr val="003300"/>
                </a:solidFill>
                <a:latin typeface="Times" pitchFamily="18" charset="0"/>
                <a:ea typeface="宋体" panose="02010600030101010101" pitchFamily="2" charset="-122"/>
              </a:rPr>
              <a:t>Acknowledgements:</a:t>
            </a:r>
            <a:r>
              <a:rPr lang="en-US" altLang="zh-CN" sz="1800" dirty="0">
                <a:solidFill>
                  <a:srgbClr val="003300"/>
                </a:solidFill>
                <a:latin typeface="Times" pitchFamily="18" charset="0"/>
                <a:ea typeface="宋体" panose="02010600030101010101" pitchFamily="2" charset="-122"/>
              </a:rPr>
              <a:t> Sincerely thank Prof. </a:t>
            </a:r>
            <a:r>
              <a:rPr lang="en-US" altLang="zh-CN" sz="1800" dirty="0" err="1">
                <a:solidFill>
                  <a:srgbClr val="003300"/>
                </a:solidFill>
                <a:latin typeface="Times" pitchFamily="18" charset="0"/>
                <a:ea typeface="宋体" panose="02010600030101010101" pitchFamily="2" charset="-122"/>
              </a:rPr>
              <a:t>Lianmeng</a:t>
            </a:r>
            <a:r>
              <a:rPr lang="en-US" altLang="zh-CN" sz="1800" dirty="0">
                <a:solidFill>
                  <a:srgbClr val="003300"/>
                </a:solidFill>
                <a:latin typeface="Times" pitchFamily="18" charset="0"/>
                <a:ea typeface="宋体" panose="02010600030101010101" pitchFamily="2" charset="-122"/>
              </a:rPr>
              <a:t> Jiao in Northwestern Polytechnical University, China for his timely help on improving the paper’s quality. </a:t>
            </a:r>
          </a:p>
        </p:txBody>
      </p:sp>
      <p:sp>
        <p:nvSpPr>
          <p:cNvPr id="2282" name="文本框 2281"/>
          <p:cNvSpPr txBox="1"/>
          <p:nvPr/>
        </p:nvSpPr>
        <p:spPr>
          <a:xfrm>
            <a:off x="1033463" y="26704925"/>
            <a:ext cx="10548937" cy="675596"/>
          </a:xfrm>
          <a:prstGeom prst="rect">
            <a:avLst/>
          </a:prstGeom>
          <a:noFill/>
          <a:ln w="12700">
            <a:noFill/>
          </a:ln>
        </p:spPr>
        <p:txBody>
          <a:bodyPr lIns="14491" tIns="14491" rIns="14491" bIns="14491">
            <a:spAutoFit/>
          </a:bodyPr>
          <a:lstStyle/>
          <a:p>
            <a:pPr algn="just" defTabSz="144780">
              <a:spcBef>
                <a:spcPct val="50000"/>
              </a:spcBef>
            </a:pPr>
            <a:r>
              <a:rPr lang="en-US" altLang="zh-CN" sz="2100" dirty="0">
                <a:solidFill>
                  <a:srgbClr val="CC99FF"/>
                </a:solidFill>
                <a:latin typeface="Palatino" pitchFamily="18" charset="0"/>
                <a:ea typeface="宋体" panose="02010600030101010101" pitchFamily="2" charset="-122"/>
              </a:rPr>
              <a:t>Published in IEEE Journal of Selected Topics in Applied Earth Observations and Remote Sensing, Vol. 17, 2024. </a:t>
            </a:r>
          </a:p>
        </p:txBody>
      </p:sp>
      <p:graphicFrame>
        <p:nvGraphicFramePr>
          <p:cNvPr id="2140" name="对象 2139"/>
          <p:cNvGraphicFramePr/>
          <p:nvPr>
            <p:extLst>
              <p:ext uri="{D42A27DB-BD31-4B8C-83A1-F6EECF244321}">
                <p14:modId xmlns:p14="http://schemas.microsoft.com/office/powerpoint/2010/main" val="3085037443"/>
              </p:ext>
            </p:extLst>
          </p:nvPr>
        </p:nvGraphicFramePr>
        <p:xfrm>
          <a:off x="17865725" y="13801726"/>
          <a:ext cx="80963" cy="180975"/>
        </p:xfrm>
        <a:graphic>
          <a:graphicData uri="http://schemas.openxmlformats.org/presentationml/2006/ole">
            <mc:AlternateContent xmlns:mc="http://schemas.openxmlformats.org/markup-compatibility/2006">
              <mc:Choice xmlns:v="urn:schemas-microsoft-com:vml" Requires="v">
                <p:oleObj r:id="rId4" imgW="114300" imgH="215265" progId="Equation.3">
                  <p:embed/>
                </p:oleObj>
              </mc:Choice>
              <mc:Fallback>
                <p:oleObj r:id="rId4" imgW="114300" imgH="215265" progId="Equation.3">
                  <p:embed/>
                  <p:pic>
                    <p:nvPicPr>
                      <p:cNvPr id="0" name="图片 3077"/>
                      <p:cNvPicPr/>
                      <p:nvPr/>
                    </p:nvPicPr>
                    <p:blipFill>
                      <a:blip r:embed="rId5"/>
                      <a:stretch>
                        <a:fillRect/>
                      </a:stretch>
                    </p:blipFill>
                    <p:spPr>
                      <a:xfrm>
                        <a:off x="17865725" y="13801726"/>
                        <a:ext cx="80963" cy="180975"/>
                      </a:xfrm>
                      <a:prstGeom prst="rect">
                        <a:avLst/>
                      </a:prstGeom>
                      <a:noFill/>
                      <a:ln w="38100">
                        <a:noFill/>
                        <a:miter/>
                      </a:ln>
                    </p:spPr>
                  </p:pic>
                </p:oleObj>
              </mc:Fallback>
            </mc:AlternateContent>
          </a:graphicData>
        </a:graphic>
      </p:graphicFrame>
      <p:sp>
        <p:nvSpPr>
          <p:cNvPr id="2427" name="文本框 2426"/>
          <p:cNvSpPr txBox="1"/>
          <p:nvPr/>
        </p:nvSpPr>
        <p:spPr>
          <a:xfrm>
            <a:off x="979488" y="7427913"/>
            <a:ext cx="5661025" cy="639634"/>
          </a:xfrm>
          <a:prstGeom prst="rect">
            <a:avLst/>
          </a:prstGeom>
          <a:noFill/>
          <a:ln w="9525">
            <a:noFill/>
          </a:ln>
        </p:spPr>
        <p:txBody>
          <a:bodyPr lIns="69568" tIns="34784" rIns="69568" bIns="34784">
            <a:spAutoFit/>
          </a:bodyPr>
          <a:lstStyle/>
          <a:p>
            <a:pPr defTabSz="695325">
              <a:spcBef>
                <a:spcPct val="50000"/>
              </a:spcBef>
            </a:pPr>
            <a:r>
              <a:rPr lang="en-US" altLang="zh-CN" sz="3700" b="1" dirty="0">
                <a:solidFill>
                  <a:srgbClr val="0099FF"/>
                </a:solidFill>
                <a:latin typeface="Optima Medium" charset="0"/>
                <a:ea typeface="宋体" panose="02010600030101010101" pitchFamily="2" charset="-122"/>
              </a:rPr>
              <a:t>1. Introduction</a:t>
            </a:r>
          </a:p>
        </p:txBody>
      </p:sp>
      <p:sp>
        <p:nvSpPr>
          <p:cNvPr id="2435" name="文本框 2434"/>
          <p:cNvSpPr txBox="1"/>
          <p:nvPr/>
        </p:nvSpPr>
        <p:spPr>
          <a:xfrm>
            <a:off x="1033463" y="8007903"/>
            <a:ext cx="11268075" cy="3412160"/>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1.1 To improve DNN via evidence theory in remote sensing landslide image classification</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Deep neural networks (DNNs) has shown advantages in remote sensing landslide image classification. Nevertheless, few of the recent image-level classification schemes are coupled with the well-known evidence theory to achieve a higher accuracy. The accuracy boosting effect of this theory in universal image-level classification [1] have been extensively discussed in recent documents. But in deep remote sensing landslide image classification, this theory has been relatively less studied, which is the major motivation of this study. Fig. 1 briefly presents the comparison in difficult sample recognition between traditional DNNs and the evidence theory-coupled model. </a:t>
            </a:r>
          </a:p>
        </p:txBody>
      </p:sp>
      <p:sp>
        <p:nvSpPr>
          <p:cNvPr id="2566" name="矩形 2565"/>
          <p:cNvSpPr/>
          <p:nvPr/>
        </p:nvSpPr>
        <p:spPr>
          <a:xfrm>
            <a:off x="27338338" y="11091862"/>
            <a:ext cx="6934200" cy="414338"/>
          </a:xfrm>
          <a:prstGeom prst="rect">
            <a:avLst/>
          </a:prstGeom>
          <a:no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6. The interpretability improved three-branched evidence fusion</a:t>
            </a:r>
            <a:r>
              <a:rPr lang="en-US" altLang="zh-CN" sz="1300" dirty="0">
                <a:solidFill>
                  <a:srgbClr val="003300"/>
                </a:solidFill>
                <a:latin typeface="Optima Medium" charset="0"/>
                <a:ea typeface="宋体" panose="02010600030101010101" pitchFamily="2" charset="-122"/>
              </a:rPr>
              <a:t>.</a:t>
            </a:r>
          </a:p>
        </p:txBody>
      </p:sp>
      <p:sp>
        <p:nvSpPr>
          <p:cNvPr id="3" name="矩形 2">
            <a:extLst>
              <a:ext uri="{FF2B5EF4-FFF2-40B4-BE49-F238E27FC236}">
                <a16:creationId xmlns:a16="http://schemas.microsoft.com/office/drawing/2014/main" id="{6267F998-5542-8712-CBF1-47A355801E14}"/>
              </a:ext>
            </a:extLst>
          </p:cNvPr>
          <p:cNvSpPr/>
          <p:nvPr/>
        </p:nvSpPr>
        <p:spPr>
          <a:xfrm>
            <a:off x="609600" y="1066800"/>
            <a:ext cx="5867400" cy="22158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80" name="Picture 8" descr="IEEE Logo PNG Vector (EPS) Free Download">
            <a:extLst>
              <a:ext uri="{FF2B5EF4-FFF2-40B4-BE49-F238E27FC236}">
                <a16:creationId xmlns:a16="http://schemas.microsoft.com/office/drawing/2014/main" id="{3DDF4B2F-2D7A-CFF9-6B33-E3455B2DA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943" y="1362683"/>
            <a:ext cx="5271491" cy="154630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FBFAF8F-AC1B-22DD-9D8B-750B01325C24}"/>
              </a:ext>
            </a:extLst>
          </p:cNvPr>
          <p:cNvSpPr/>
          <p:nvPr/>
        </p:nvSpPr>
        <p:spPr>
          <a:xfrm>
            <a:off x="1219199" y="17856517"/>
            <a:ext cx="10177463" cy="694493"/>
          </a:xfrm>
          <a:prstGeom prst="rect">
            <a:avLst/>
          </a:prstGeom>
          <a:no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1. Illustrating instance of difficult samples and the classification results of both DNNs and evidence theory-coupled deep learning method (the current proposal). </a:t>
            </a:r>
            <a:endParaRPr lang="en-US" altLang="zh-CN" sz="1500" dirty="0">
              <a:solidFill>
                <a:srgbClr val="003300"/>
              </a:solidFill>
              <a:latin typeface="Optima Medium" charset="0"/>
              <a:ea typeface="宋体" panose="02010600030101010101" pitchFamily="2" charset="-122"/>
            </a:endParaRPr>
          </a:p>
        </p:txBody>
      </p:sp>
      <p:sp>
        <p:nvSpPr>
          <p:cNvPr id="12" name="文本框 11">
            <a:extLst>
              <a:ext uri="{FF2B5EF4-FFF2-40B4-BE49-F238E27FC236}">
                <a16:creationId xmlns:a16="http://schemas.microsoft.com/office/drawing/2014/main" id="{47911247-2CB7-6676-53F7-59F387F3B65E}"/>
              </a:ext>
            </a:extLst>
          </p:cNvPr>
          <p:cNvSpPr txBox="1"/>
          <p:nvPr/>
        </p:nvSpPr>
        <p:spPr>
          <a:xfrm>
            <a:off x="1033463" y="18544828"/>
            <a:ext cx="11268075" cy="4403200"/>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1.2 The “three challenges” hindering the lead-in of evidence theory</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Although the evidence theory has merits in decision fusion, the present study argues the next “three challenges” that hindering the  lead-in of this theory: </a:t>
            </a:r>
          </a:p>
          <a:p>
            <a:pPr marL="514350" indent="-514350" algn="just" defTabSz="695325">
              <a:spcBef>
                <a:spcPct val="20000"/>
              </a:spcBef>
              <a:buAutoNum type="romanLcParenBoth"/>
              <a:tabLst>
                <a:tab pos="386080" algn="l"/>
              </a:tabLst>
            </a:pPr>
            <a:r>
              <a:rPr lang="en-US" altLang="zh-CN" sz="2300" dirty="0">
                <a:solidFill>
                  <a:srgbClr val="003300"/>
                </a:solidFill>
                <a:latin typeface="Palatino" pitchFamily="18" charset="0"/>
                <a:ea typeface="宋体" panose="02010600030101010101" pitchFamily="2" charset="-122"/>
              </a:rPr>
              <a:t>Belief divergence challenge: Some belief divergences may limit evidence-theoretic landslide classification due to their explainability and decision invariance losses.</a:t>
            </a:r>
          </a:p>
          <a:p>
            <a:pPr marL="514350" indent="-514350" algn="just" defTabSz="695325">
              <a:spcBef>
                <a:spcPct val="20000"/>
              </a:spcBef>
              <a:buAutoNum type="romanLcParenBoth"/>
              <a:tabLst>
                <a:tab pos="386080" algn="l"/>
              </a:tabLst>
            </a:pPr>
            <a:r>
              <a:rPr lang="en-US" altLang="zh-CN" sz="2300" dirty="0">
                <a:solidFill>
                  <a:srgbClr val="003300"/>
                </a:solidFill>
                <a:latin typeface="Palatino" pitchFamily="18" charset="0"/>
                <a:ea typeface="宋体" panose="02010600030101010101" pitchFamily="2" charset="-122"/>
              </a:rPr>
              <a:t>Evidence theory involvement challenge: For landslide image classification, how to efficiently form evidence set via deep learning to implement evidence theory is not  off-the-shelf.</a:t>
            </a:r>
          </a:p>
          <a:p>
            <a:pPr marL="514350" indent="-514350" algn="just" defTabSz="695325">
              <a:spcBef>
                <a:spcPct val="20000"/>
              </a:spcBef>
              <a:buAutoNum type="romanLcParenBoth"/>
              <a:tabLst>
                <a:tab pos="386080" algn="l"/>
              </a:tabLst>
            </a:pPr>
            <a:r>
              <a:rPr lang="en-US" altLang="zh-CN" sz="2300" dirty="0">
                <a:solidFill>
                  <a:srgbClr val="003300"/>
                </a:solidFill>
                <a:latin typeface="Palatino" pitchFamily="18" charset="0"/>
                <a:ea typeface="宋体" panose="02010600030101010101" pitchFamily="2" charset="-122"/>
              </a:rPr>
              <a:t>Evidence conflict challenge: The Dempster’s combination rule may bring about counter-intuitive classification results when “evidence conflict” occurs. </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And the “decision-invariance loss” has been shortly illustrated in Fig. 2. </a:t>
            </a:r>
          </a:p>
        </p:txBody>
      </p:sp>
      <p:sp>
        <p:nvSpPr>
          <p:cNvPr id="17" name="矩形 16">
            <a:extLst>
              <a:ext uri="{FF2B5EF4-FFF2-40B4-BE49-F238E27FC236}">
                <a16:creationId xmlns:a16="http://schemas.microsoft.com/office/drawing/2014/main" id="{CA09DC61-26BA-88C9-1170-621BACF6A118}"/>
              </a:ext>
            </a:extLst>
          </p:cNvPr>
          <p:cNvSpPr/>
          <p:nvPr/>
        </p:nvSpPr>
        <p:spPr>
          <a:xfrm>
            <a:off x="1388268" y="26088743"/>
            <a:ext cx="10177463" cy="417494"/>
          </a:xfrm>
          <a:prstGeom prst="rect">
            <a:avLst/>
          </a:prstGeom>
          <a:no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2. The decision invariance loss of two previous belief </a:t>
            </a:r>
            <a:r>
              <a:rPr lang="en-US" altLang="zh-CN" sz="1800" b="1" dirty="0" err="1">
                <a:solidFill>
                  <a:srgbClr val="003300"/>
                </a:solidFill>
                <a:latin typeface="Optima Medium" charset="0"/>
                <a:ea typeface="宋体" panose="02010600030101010101" pitchFamily="2" charset="-122"/>
              </a:rPr>
              <a:t>Renyi</a:t>
            </a:r>
            <a:r>
              <a:rPr lang="en-US" altLang="zh-CN" sz="1800" b="1" dirty="0">
                <a:solidFill>
                  <a:srgbClr val="003300"/>
                </a:solidFill>
                <a:latin typeface="Optima Medium" charset="0"/>
                <a:ea typeface="宋体" panose="02010600030101010101" pitchFamily="2" charset="-122"/>
              </a:rPr>
              <a:t> divergences.</a:t>
            </a:r>
            <a:endParaRPr lang="en-US" altLang="zh-CN" sz="1500" dirty="0">
              <a:solidFill>
                <a:srgbClr val="003300"/>
              </a:solidFill>
              <a:latin typeface="Optima Medium" charset="0"/>
              <a:ea typeface="宋体" panose="02010600030101010101" pitchFamily="2" charset="-122"/>
            </a:endParaRPr>
          </a:p>
        </p:txBody>
      </p:sp>
      <p:sp>
        <p:nvSpPr>
          <p:cNvPr id="20" name="文本框 19">
            <a:extLst>
              <a:ext uri="{FF2B5EF4-FFF2-40B4-BE49-F238E27FC236}">
                <a16:creationId xmlns:a16="http://schemas.microsoft.com/office/drawing/2014/main" id="{BC3D19F9-9650-B2F6-A109-73E07ADCF91C}"/>
              </a:ext>
            </a:extLst>
          </p:cNvPr>
          <p:cNvSpPr txBox="1"/>
          <p:nvPr/>
        </p:nvSpPr>
        <p:spPr>
          <a:xfrm>
            <a:off x="12725400" y="8001000"/>
            <a:ext cx="11268075" cy="1288501"/>
          </a:xfrm>
          <a:prstGeom prst="rect">
            <a:avLst/>
          </a:prstGeom>
          <a:noFill/>
          <a:ln w="12700">
            <a:noFill/>
          </a:ln>
        </p:spPr>
        <p:txBody>
          <a:bodyPr lIns="69568" tIns="69568" rIns="69568" bIns="69568">
            <a:spAutoFit/>
          </a:bodyPr>
          <a:lstStyle/>
          <a:p>
            <a:pPr algn="just" defTabSz="695325">
              <a:spcBef>
                <a:spcPct val="50000"/>
              </a:spcBef>
              <a:tabLst>
                <a:tab pos="386080" algn="l"/>
              </a:tabLst>
            </a:pPr>
            <a:r>
              <a:rPr lang="en-US" altLang="zh-CN" b="1" dirty="0">
                <a:solidFill>
                  <a:srgbClr val="CC6600"/>
                </a:solidFill>
                <a:latin typeface="Optima Black" charset="0"/>
                <a:ea typeface="宋体" panose="02010600030101010101" pitchFamily="2" charset="-122"/>
              </a:rPr>
              <a:t>2.1 A horizontal view of the new proposal</a:t>
            </a:r>
          </a:p>
          <a:p>
            <a:pPr algn="just" defTabSz="695325">
              <a:spcBef>
                <a:spcPct val="20000"/>
              </a:spcBef>
              <a:tabLst>
                <a:tab pos="386080" algn="l"/>
              </a:tabLst>
            </a:pPr>
            <a:r>
              <a:rPr lang="en-US" altLang="zh-CN" sz="2300" dirty="0">
                <a:solidFill>
                  <a:srgbClr val="003300"/>
                </a:solidFill>
                <a:latin typeface="Palatino" pitchFamily="18" charset="0"/>
                <a:ea typeface="宋体" panose="02010600030101010101" pitchFamily="2" charset="-122"/>
              </a:rPr>
              <a:t>The full proposal that simultaneously solves the mentioned “three challenges” for remote sensing landslide image classification has been exhibited in Fig. 3. </a:t>
            </a:r>
          </a:p>
        </p:txBody>
      </p:sp>
      <p:sp>
        <p:nvSpPr>
          <p:cNvPr id="23" name="矩形 22">
            <a:extLst>
              <a:ext uri="{FF2B5EF4-FFF2-40B4-BE49-F238E27FC236}">
                <a16:creationId xmlns:a16="http://schemas.microsoft.com/office/drawing/2014/main" id="{941A40D2-7D57-3CDD-684C-31CA6D012D7E}"/>
              </a:ext>
            </a:extLst>
          </p:cNvPr>
          <p:cNvSpPr/>
          <p:nvPr/>
        </p:nvSpPr>
        <p:spPr>
          <a:xfrm>
            <a:off x="13339295" y="13795523"/>
            <a:ext cx="10177463" cy="417494"/>
          </a:xfrm>
          <a:prstGeom prst="rect">
            <a:avLst/>
          </a:prstGeom>
          <a:no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3. The workflow of the new proposal. </a:t>
            </a:r>
            <a:endParaRPr lang="en-US" altLang="zh-CN" sz="1500" dirty="0">
              <a:solidFill>
                <a:srgbClr val="003300"/>
              </a:solidFill>
              <a:latin typeface="Optima Medium" charset="0"/>
              <a:ea typeface="宋体" panose="02010600030101010101" pitchFamily="2" charset="-122"/>
            </a:endParaRPr>
          </a:p>
        </p:txBody>
      </p:sp>
      <p:sp>
        <p:nvSpPr>
          <p:cNvPr id="31" name="矩形 30">
            <a:extLst>
              <a:ext uri="{FF2B5EF4-FFF2-40B4-BE49-F238E27FC236}">
                <a16:creationId xmlns:a16="http://schemas.microsoft.com/office/drawing/2014/main" id="{5BD0B60E-4AA6-E583-6A0C-788C0F3904FB}"/>
              </a:ext>
            </a:extLst>
          </p:cNvPr>
          <p:cNvSpPr/>
          <p:nvPr/>
        </p:nvSpPr>
        <p:spPr>
          <a:xfrm>
            <a:off x="12936638" y="19862537"/>
            <a:ext cx="10177463" cy="417494"/>
          </a:xfrm>
          <a:prstGeom prst="rect">
            <a:avLst/>
          </a:prstGeom>
          <a:no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4. The proposed </a:t>
            </a:r>
            <a:r>
              <a:rPr lang="en-US" altLang="zh-CN" sz="1800" b="1" dirty="0" err="1">
                <a:solidFill>
                  <a:srgbClr val="003300"/>
                </a:solidFill>
                <a:latin typeface="Optima Medium" charset="0"/>
                <a:ea typeface="宋体" panose="02010600030101010101" pitchFamily="2" charset="-122"/>
              </a:rPr>
              <a:t>channelwise</a:t>
            </a:r>
            <a:r>
              <a:rPr lang="en-US" altLang="zh-CN" sz="1800" b="1" dirty="0">
                <a:solidFill>
                  <a:srgbClr val="003300"/>
                </a:solidFill>
                <a:latin typeface="Optima Medium" charset="0"/>
                <a:ea typeface="宋体" panose="02010600030101010101" pitchFamily="2" charset="-122"/>
              </a:rPr>
              <a:t> fusion for evidence set generation. </a:t>
            </a:r>
            <a:endParaRPr lang="en-US" altLang="zh-CN" sz="1500" dirty="0">
              <a:solidFill>
                <a:srgbClr val="003300"/>
              </a:solidFill>
              <a:latin typeface="Optima Medium" charset="0"/>
              <a:ea typeface="宋体" panose="02010600030101010101" pitchFamily="2" charset="-122"/>
            </a:endParaRPr>
          </a:p>
        </p:txBody>
      </p:sp>
      <p:sp>
        <p:nvSpPr>
          <p:cNvPr id="35" name="文本框 34">
            <a:extLst>
              <a:ext uri="{FF2B5EF4-FFF2-40B4-BE49-F238E27FC236}">
                <a16:creationId xmlns:a16="http://schemas.microsoft.com/office/drawing/2014/main" id="{820C77B9-980F-6A5E-124D-BD77D0C5393D}"/>
              </a:ext>
            </a:extLst>
          </p:cNvPr>
          <p:cNvSpPr txBox="1"/>
          <p:nvPr/>
        </p:nvSpPr>
        <p:spPr>
          <a:xfrm>
            <a:off x="24383999" y="11430000"/>
            <a:ext cx="11308293" cy="2232378"/>
          </a:xfrm>
          <a:prstGeom prst="rect">
            <a:avLst/>
          </a:prstGeom>
          <a:noFill/>
          <a:ln w="9525">
            <a:noFill/>
          </a:ln>
        </p:spPr>
        <p:txBody>
          <a:bodyPr wrap="square" lIns="69568" tIns="34784" rIns="69568" bIns="34784">
            <a:spAutoFit/>
          </a:bodyPr>
          <a:lstStyle/>
          <a:p>
            <a:pPr defTabSz="695325">
              <a:spcBef>
                <a:spcPct val="50000"/>
              </a:spcBef>
            </a:pPr>
            <a:r>
              <a:rPr lang="en-US" altLang="zh-CN" sz="3700" b="1" dirty="0">
                <a:solidFill>
                  <a:srgbClr val="0099FF"/>
                </a:solidFill>
                <a:latin typeface="Optima Medium" charset="0"/>
                <a:ea typeface="宋体" panose="02010600030101010101" pitchFamily="2" charset="-122"/>
              </a:rPr>
              <a:t>3. Results</a:t>
            </a:r>
          </a:p>
          <a:p>
            <a:pPr defTabSz="695325">
              <a:spcBef>
                <a:spcPct val="50000"/>
              </a:spcBef>
            </a:pPr>
            <a:r>
              <a:rPr lang="en-US" altLang="zh-CN" sz="2300" dirty="0">
                <a:solidFill>
                  <a:srgbClr val="003300"/>
                </a:solidFill>
                <a:latin typeface="Palatino" pitchFamily="18" charset="0"/>
                <a:ea typeface="宋体" panose="02010600030101010101" pitchFamily="2" charset="-122"/>
              </a:rPr>
              <a:t>We compared the proposal with (</a:t>
            </a:r>
            <a:r>
              <a:rPr lang="en-US" altLang="zh-CN" sz="2300" dirty="0" err="1">
                <a:solidFill>
                  <a:srgbClr val="003300"/>
                </a:solidFill>
                <a:latin typeface="Palatino" pitchFamily="18" charset="0"/>
                <a:ea typeface="宋体" panose="02010600030101010101" pitchFamily="2" charset="-122"/>
              </a:rPr>
              <a:t>i</a:t>
            </a:r>
            <a:r>
              <a:rPr lang="en-US" altLang="zh-CN" sz="2300" dirty="0">
                <a:solidFill>
                  <a:srgbClr val="003300"/>
                </a:solidFill>
                <a:latin typeface="Palatino" pitchFamily="18" charset="0"/>
                <a:ea typeface="宋体" panose="02010600030101010101" pitchFamily="2" charset="-122"/>
              </a:rPr>
              <a:t>) single image classification backbone networks, (ii) deep remote sensing scenes image classifiers and (iii) deep learning classifiers with evidence theory. Performances under different image color spaces and stimulated image noises are investigated as well. A real-world dataset test is executed in the end. </a:t>
            </a:r>
          </a:p>
        </p:txBody>
      </p:sp>
      <p:pic>
        <p:nvPicPr>
          <p:cNvPr id="5" name="图片 4">
            <a:extLst>
              <a:ext uri="{FF2B5EF4-FFF2-40B4-BE49-F238E27FC236}">
                <a16:creationId xmlns:a16="http://schemas.microsoft.com/office/drawing/2014/main" id="{66C5438A-ACC0-B182-4AEA-181B51D44296}"/>
              </a:ext>
            </a:extLst>
          </p:cNvPr>
          <p:cNvPicPr>
            <a:picLocks noChangeAspect="1"/>
          </p:cNvPicPr>
          <p:nvPr/>
        </p:nvPicPr>
        <p:blipFill>
          <a:blip r:embed="rId7"/>
          <a:stretch>
            <a:fillRect/>
          </a:stretch>
        </p:blipFill>
        <p:spPr>
          <a:xfrm>
            <a:off x="2485576" y="11373724"/>
            <a:ext cx="8308272" cy="6541766"/>
          </a:xfrm>
          <a:prstGeom prst="rect">
            <a:avLst/>
          </a:prstGeom>
        </p:spPr>
      </p:pic>
      <p:pic>
        <p:nvPicPr>
          <p:cNvPr id="8" name="图片 7">
            <a:extLst>
              <a:ext uri="{FF2B5EF4-FFF2-40B4-BE49-F238E27FC236}">
                <a16:creationId xmlns:a16="http://schemas.microsoft.com/office/drawing/2014/main" id="{10D916A1-61C3-B60C-DCBA-8792BFD7D7A4}"/>
              </a:ext>
            </a:extLst>
          </p:cNvPr>
          <p:cNvPicPr>
            <a:picLocks noChangeAspect="1"/>
          </p:cNvPicPr>
          <p:nvPr/>
        </p:nvPicPr>
        <p:blipFill>
          <a:blip r:embed="rId8"/>
          <a:stretch>
            <a:fillRect/>
          </a:stretch>
        </p:blipFill>
        <p:spPr>
          <a:xfrm>
            <a:off x="1142302" y="22948028"/>
            <a:ext cx="11184636" cy="3234112"/>
          </a:xfrm>
          <a:prstGeom prst="rect">
            <a:avLst/>
          </a:prstGeom>
        </p:spPr>
      </p:pic>
      <p:pic>
        <p:nvPicPr>
          <p:cNvPr id="25" name="图片 24">
            <a:extLst>
              <a:ext uri="{FF2B5EF4-FFF2-40B4-BE49-F238E27FC236}">
                <a16:creationId xmlns:a16="http://schemas.microsoft.com/office/drawing/2014/main" id="{968A7C0F-81FA-92F0-4483-7F638651B079}"/>
              </a:ext>
            </a:extLst>
          </p:cNvPr>
          <p:cNvPicPr>
            <a:picLocks noChangeAspect="1"/>
          </p:cNvPicPr>
          <p:nvPr/>
        </p:nvPicPr>
        <p:blipFill rotWithShape="1">
          <a:blip r:embed="rId9"/>
          <a:srcRect b="12173"/>
          <a:stretch/>
        </p:blipFill>
        <p:spPr>
          <a:xfrm>
            <a:off x="12686876" y="9733468"/>
            <a:ext cx="11482302" cy="4100094"/>
          </a:xfrm>
          <a:prstGeom prst="rect">
            <a:avLst/>
          </a:prstGeom>
        </p:spPr>
      </p:pic>
      <p:sp>
        <p:nvSpPr>
          <p:cNvPr id="27" name="矩形 26">
            <a:extLst>
              <a:ext uri="{FF2B5EF4-FFF2-40B4-BE49-F238E27FC236}">
                <a16:creationId xmlns:a16="http://schemas.microsoft.com/office/drawing/2014/main" id="{E3BB5B34-2533-6793-C31E-9BD2260B9A5A}"/>
              </a:ext>
            </a:extLst>
          </p:cNvPr>
          <p:cNvSpPr/>
          <p:nvPr/>
        </p:nvSpPr>
        <p:spPr>
          <a:xfrm>
            <a:off x="12794931" y="9733467"/>
            <a:ext cx="2969446" cy="40620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8C2FBBD8-EEFC-246C-C6CC-F53C75C04B25}"/>
              </a:ext>
            </a:extLst>
          </p:cNvPr>
          <p:cNvSpPr/>
          <p:nvPr/>
        </p:nvSpPr>
        <p:spPr>
          <a:xfrm>
            <a:off x="20048037" y="10057807"/>
            <a:ext cx="2049964" cy="342349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4FC1A6A-6CCA-2472-74CC-D07925A9CD78}"/>
              </a:ext>
            </a:extLst>
          </p:cNvPr>
          <p:cNvSpPr/>
          <p:nvPr/>
        </p:nvSpPr>
        <p:spPr>
          <a:xfrm>
            <a:off x="20264356" y="10256231"/>
            <a:ext cx="1617326" cy="90067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16DBDDAD-97B7-5539-12B9-D0227BAA49E6}"/>
              </a:ext>
            </a:extLst>
          </p:cNvPr>
          <p:cNvCxnSpPr>
            <a:cxnSpLocks/>
            <a:stCxn id="37" idx="1"/>
            <a:endCxn id="27" idx="0"/>
          </p:cNvCxnSpPr>
          <p:nvPr/>
        </p:nvCxnSpPr>
        <p:spPr>
          <a:xfrm flipH="1">
            <a:off x="14279654" y="9545581"/>
            <a:ext cx="1447540" cy="1878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3181377-2B8E-34B9-B360-259A335B3F83}"/>
              </a:ext>
            </a:extLst>
          </p:cNvPr>
          <p:cNvCxnSpPr>
            <a:cxnSpLocks/>
            <a:stCxn id="40" idx="1"/>
            <a:endCxn id="29" idx="3"/>
          </p:cNvCxnSpPr>
          <p:nvPr/>
        </p:nvCxnSpPr>
        <p:spPr>
          <a:xfrm flipH="1" flipV="1">
            <a:off x="21881682" y="10706571"/>
            <a:ext cx="376615" cy="12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08B2572-2AF2-6FC3-D6D9-6325E81D9896}"/>
              </a:ext>
            </a:extLst>
          </p:cNvPr>
          <p:cNvCxnSpPr>
            <a:cxnSpLocks/>
            <a:endCxn id="28" idx="0"/>
          </p:cNvCxnSpPr>
          <p:nvPr/>
        </p:nvCxnSpPr>
        <p:spPr>
          <a:xfrm flipH="1">
            <a:off x="21073019" y="9669183"/>
            <a:ext cx="509569" cy="3886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4E4733ED-02FF-2237-7C21-93AC8AB88A42}"/>
              </a:ext>
            </a:extLst>
          </p:cNvPr>
          <p:cNvSpPr txBox="1"/>
          <p:nvPr/>
        </p:nvSpPr>
        <p:spPr>
          <a:xfrm>
            <a:off x="15727194" y="9191638"/>
            <a:ext cx="3043892" cy="707886"/>
          </a:xfrm>
          <a:prstGeom prst="rect">
            <a:avLst/>
          </a:prstGeom>
          <a:noFill/>
        </p:spPr>
        <p:txBody>
          <a:bodyPr wrap="squar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Evidence theory involvement challenge</a:t>
            </a:r>
            <a:endParaRPr lang="zh-CN" altLang="en-US" sz="2000" dirty="0">
              <a:solidFill>
                <a:srgbClr val="FF0000"/>
              </a:solidFill>
            </a:endParaRPr>
          </a:p>
        </p:txBody>
      </p:sp>
      <p:sp>
        <p:nvSpPr>
          <p:cNvPr id="38" name="文本框 37">
            <a:extLst>
              <a:ext uri="{FF2B5EF4-FFF2-40B4-BE49-F238E27FC236}">
                <a16:creationId xmlns:a16="http://schemas.microsoft.com/office/drawing/2014/main" id="{E858946E-9470-D3D4-E62A-AF250A285A31}"/>
              </a:ext>
            </a:extLst>
          </p:cNvPr>
          <p:cNvSpPr txBox="1"/>
          <p:nvPr/>
        </p:nvSpPr>
        <p:spPr>
          <a:xfrm>
            <a:off x="19245077" y="9351203"/>
            <a:ext cx="3843624" cy="400110"/>
          </a:xfrm>
          <a:prstGeom prst="rect">
            <a:avLst/>
          </a:prstGeom>
          <a:noFill/>
        </p:spPr>
        <p:txBody>
          <a:bodyPr wrap="squar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Evidence conflict challenge</a:t>
            </a:r>
            <a:endParaRPr lang="zh-CN" altLang="en-US" sz="2000" dirty="0">
              <a:solidFill>
                <a:srgbClr val="FF0000"/>
              </a:solidFill>
            </a:endParaRPr>
          </a:p>
        </p:txBody>
      </p:sp>
      <p:sp>
        <p:nvSpPr>
          <p:cNvPr id="40" name="文本框 39">
            <a:extLst>
              <a:ext uri="{FF2B5EF4-FFF2-40B4-BE49-F238E27FC236}">
                <a16:creationId xmlns:a16="http://schemas.microsoft.com/office/drawing/2014/main" id="{D2952EF9-4C42-A921-F4DA-BE802E18DD45}"/>
              </a:ext>
            </a:extLst>
          </p:cNvPr>
          <p:cNvSpPr txBox="1"/>
          <p:nvPr/>
        </p:nvSpPr>
        <p:spPr>
          <a:xfrm>
            <a:off x="22258297" y="10210800"/>
            <a:ext cx="1891623" cy="1015663"/>
          </a:xfrm>
          <a:prstGeom prst="rect">
            <a:avLst/>
          </a:prstGeom>
          <a:noFill/>
        </p:spPr>
        <p:txBody>
          <a:bodyPr wrap="square">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Belief divergence challenge</a:t>
            </a:r>
            <a:endParaRPr lang="zh-CN" altLang="en-US" sz="2000" dirty="0">
              <a:solidFill>
                <a:srgbClr val="FF0000"/>
              </a:solidFill>
            </a:endParaRPr>
          </a:p>
        </p:txBody>
      </p:sp>
      <p:pic>
        <p:nvPicPr>
          <p:cNvPr id="2241" name="图片 2240">
            <a:extLst>
              <a:ext uri="{FF2B5EF4-FFF2-40B4-BE49-F238E27FC236}">
                <a16:creationId xmlns:a16="http://schemas.microsoft.com/office/drawing/2014/main" id="{E360EEAB-7A91-06E3-B1D2-C70B2D6320C9}"/>
              </a:ext>
            </a:extLst>
          </p:cNvPr>
          <p:cNvPicPr>
            <a:picLocks noChangeAspect="1"/>
          </p:cNvPicPr>
          <p:nvPr/>
        </p:nvPicPr>
        <p:blipFill>
          <a:blip r:embed="rId10"/>
          <a:stretch>
            <a:fillRect/>
          </a:stretch>
        </p:blipFill>
        <p:spPr>
          <a:xfrm>
            <a:off x="12531369" y="16320035"/>
            <a:ext cx="5682599" cy="3433329"/>
          </a:xfrm>
          <a:prstGeom prst="rect">
            <a:avLst/>
          </a:prstGeom>
        </p:spPr>
      </p:pic>
      <p:pic>
        <p:nvPicPr>
          <p:cNvPr id="2242" name="图片 2241">
            <a:extLst>
              <a:ext uri="{FF2B5EF4-FFF2-40B4-BE49-F238E27FC236}">
                <a16:creationId xmlns:a16="http://schemas.microsoft.com/office/drawing/2014/main" id="{A7DEA243-974E-A738-B08E-3D04588FB317}"/>
              </a:ext>
            </a:extLst>
          </p:cNvPr>
          <p:cNvPicPr>
            <a:picLocks noChangeAspect="1"/>
          </p:cNvPicPr>
          <p:nvPr/>
        </p:nvPicPr>
        <p:blipFill>
          <a:blip r:embed="rId11"/>
          <a:stretch>
            <a:fillRect/>
          </a:stretch>
        </p:blipFill>
        <p:spPr>
          <a:xfrm>
            <a:off x="18292010" y="16320036"/>
            <a:ext cx="5798873" cy="3575328"/>
          </a:xfrm>
          <a:prstGeom prst="rect">
            <a:avLst/>
          </a:prstGeom>
        </p:spPr>
      </p:pic>
      <p:sp>
        <p:nvSpPr>
          <p:cNvPr id="2243" name="箭头: 右 2242">
            <a:extLst>
              <a:ext uri="{FF2B5EF4-FFF2-40B4-BE49-F238E27FC236}">
                <a16:creationId xmlns:a16="http://schemas.microsoft.com/office/drawing/2014/main" id="{EB9EC83F-D352-5769-851A-BD9310FF4F61}"/>
              </a:ext>
            </a:extLst>
          </p:cNvPr>
          <p:cNvSpPr/>
          <p:nvPr/>
        </p:nvSpPr>
        <p:spPr>
          <a:xfrm>
            <a:off x="18127959" y="17656855"/>
            <a:ext cx="541041" cy="376757"/>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0" name="矩形 2249">
            <a:extLst>
              <a:ext uri="{FF2B5EF4-FFF2-40B4-BE49-F238E27FC236}">
                <a16:creationId xmlns:a16="http://schemas.microsoft.com/office/drawing/2014/main" id="{CF23034D-8F92-3EC2-0AB4-04043DD3CC75}"/>
              </a:ext>
            </a:extLst>
          </p:cNvPr>
          <p:cNvSpPr/>
          <p:nvPr/>
        </p:nvSpPr>
        <p:spPr>
          <a:xfrm>
            <a:off x="12936637" y="26481106"/>
            <a:ext cx="10177463" cy="417494"/>
          </a:xfrm>
          <a:prstGeom prst="rect">
            <a:avLst/>
          </a:prstGeom>
          <a:solidFill>
            <a:schemeClr val="bg1"/>
          </a:solidFill>
          <a:ln w="9525">
            <a:noFill/>
          </a:ln>
        </p:spPr>
        <p:txBody>
          <a:bodyPr lIns="69568" tIns="69568" rIns="69568" bIns="69568">
            <a:spAutoFit/>
          </a:bodyPr>
          <a:lstStyle/>
          <a:p>
            <a:pPr algn="ctr" defTabSz="695325"/>
            <a:r>
              <a:rPr lang="en-US" altLang="zh-CN" sz="1800" b="1" dirty="0">
                <a:solidFill>
                  <a:srgbClr val="003300"/>
                </a:solidFill>
                <a:latin typeface="Optima Medium" charset="0"/>
                <a:ea typeface="宋体" panose="02010600030101010101" pitchFamily="2" charset="-122"/>
              </a:rPr>
              <a:t>Fig. 5. Numerical example of the new Belief Jensen-</a:t>
            </a:r>
            <a:r>
              <a:rPr lang="en-US" altLang="zh-CN" sz="1800" b="1" dirty="0" err="1">
                <a:solidFill>
                  <a:srgbClr val="003300"/>
                </a:solidFill>
                <a:latin typeface="Optima Medium" charset="0"/>
                <a:ea typeface="宋体" panose="02010600030101010101" pitchFamily="2" charset="-122"/>
              </a:rPr>
              <a:t>Renyi</a:t>
            </a:r>
            <a:r>
              <a:rPr lang="en-US" altLang="zh-CN" sz="1800" b="1" dirty="0">
                <a:solidFill>
                  <a:srgbClr val="003300"/>
                </a:solidFill>
                <a:latin typeface="Optima Medium" charset="0"/>
                <a:ea typeface="宋体" panose="02010600030101010101" pitchFamily="2" charset="-122"/>
              </a:rPr>
              <a:t> divergence. </a:t>
            </a:r>
            <a:endParaRPr lang="en-US" altLang="zh-CN" sz="1500" dirty="0">
              <a:solidFill>
                <a:srgbClr val="003300"/>
              </a:solidFill>
              <a:latin typeface="Optima Medium" charset="0"/>
              <a:ea typeface="宋体" panose="02010600030101010101" pitchFamily="2" charset="-122"/>
            </a:endParaRPr>
          </a:p>
        </p:txBody>
      </p:sp>
      <p:pic>
        <p:nvPicPr>
          <p:cNvPr id="2252" name="图片 2251">
            <a:extLst>
              <a:ext uri="{FF2B5EF4-FFF2-40B4-BE49-F238E27FC236}">
                <a16:creationId xmlns:a16="http://schemas.microsoft.com/office/drawing/2014/main" id="{2CC907A4-CC95-7B8B-79F3-E195CDBE232A}"/>
              </a:ext>
            </a:extLst>
          </p:cNvPr>
          <p:cNvPicPr>
            <a:picLocks noChangeAspect="1"/>
          </p:cNvPicPr>
          <p:nvPr/>
        </p:nvPicPr>
        <p:blipFill>
          <a:blip r:embed="rId12"/>
          <a:stretch>
            <a:fillRect/>
          </a:stretch>
        </p:blipFill>
        <p:spPr>
          <a:xfrm>
            <a:off x="24449503" y="8888720"/>
            <a:ext cx="11242790" cy="2313362"/>
          </a:xfrm>
          <a:prstGeom prst="rect">
            <a:avLst/>
          </a:prstGeom>
        </p:spPr>
      </p:pic>
      <p:pic>
        <p:nvPicPr>
          <p:cNvPr id="2253" name="图片 2252">
            <a:extLst>
              <a:ext uri="{FF2B5EF4-FFF2-40B4-BE49-F238E27FC236}">
                <a16:creationId xmlns:a16="http://schemas.microsoft.com/office/drawing/2014/main" id="{FBD27457-14E0-7151-0397-09D91D634313}"/>
              </a:ext>
            </a:extLst>
          </p:cNvPr>
          <p:cNvPicPr>
            <a:picLocks noChangeAspect="1"/>
          </p:cNvPicPr>
          <p:nvPr/>
        </p:nvPicPr>
        <p:blipFill>
          <a:blip r:embed="rId13"/>
          <a:stretch>
            <a:fillRect/>
          </a:stretch>
        </p:blipFill>
        <p:spPr>
          <a:xfrm>
            <a:off x="24474903" y="13563600"/>
            <a:ext cx="11067634" cy="6994056"/>
          </a:xfrm>
          <a:prstGeom prst="rect">
            <a:avLst/>
          </a:prstGeom>
        </p:spPr>
      </p:pic>
      <p:pic>
        <p:nvPicPr>
          <p:cNvPr id="2254" name="图片 2253">
            <a:extLst>
              <a:ext uri="{FF2B5EF4-FFF2-40B4-BE49-F238E27FC236}">
                <a16:creationId xmlns:a16="http://schemas.microsoft.com/office/drawing/2014/main" id="{81D1E094-522F-4269-E2CB-BE8E4C58EE42}"/>
              </a:ext>
            </a:extLst>
          </p:cNvPr>
          <p:cNvPicPr>
            <a:picLocks noChangeAspect="1"/>
          </p:cNvPicPr>
          <p:nvPr/>
        </p:nvPicPr>
        <p:blipFill>
          <a:blip r:embed="rId14"/>
          <a:stretch>
            <a:fillRect/>
          </a:stretch>
        </p:blipFill>
        <p:spPr>
          <a:xfrm>
            <a:off x="24537240" y="20557656"/>
            <a:ext cx="5818530" cy="3549358"/>
          </a:xfrm>
          <a:prstGeom prst="rect">
            <a:avLst/>
          </a:prstGeom>
        </p:spPr>
      </p:pic>
      <p:pic>
        <p:nvPicPr>
          <p:cNvPr id="2256" name="图片 2255">
            <a:extLst>
              <a:ext uri="{FF2B5EF4-FFF2-40B4-BE49-F238E27FC236}">
                <a16:creationId xmlns:a16="http://schemas.microsoft.com/office/drawing/2014/main" id="{EBC90C6A-67B0-016D-F5C5-1EA3325858ED}"/>
              </a:ext>
            </a:extLst>
          </p:cNvPr>
          <p:cNvPicPr>
            <a:picLocks noChangeAspect="1"/>
          </p:cNvPicPr>
          <p:nvPr/>
        </p:nvPicPr>
        <p:blipFill>
          <a:blip r:embed="rId15"/>
          <a:stretch>
            <a:fillRect/>
          </a:stretch>
        </p:blipFill>
        <p:spPr>
          <a:xfrm>
            <a:off x="30330370" y="21038132"/>
            <a:ext cx="5788430" cy="2976907"/>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1076</Words>
  <Application>Microsoft Office PowerPoint</Application>
  <PresentationFormat>自定义</PresentationFormat>
  <Paragraphs>44</Paragraphs>
  <Slides>1</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vt:i4>
      </vt:variant>
    </vt:vector>
  </HeadingPairs>
  <TitlesOfParts>
    <vt:vector size="9" baseType="lpstr">
      <vt:lpstr>Optima Black</vt:lpstr>
      <vt:lpstr>Optima Medium</vt:lpstr>
      <vt:lpstr>Palatino</vt:lpstr>
      <vt:lpstr>微软雅黑</vt:lpstr>
      <vt:lpstr>Times</vt:lpstr>
      <vt:lpstr>Times New Roman</vt:lpstr>
      <vt:lpstr>Default Design</vt:lpstr>
      <vt:lpstr>Equation.3</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scientific poster</dc:title>
  <dc:creator>Colin Purrington</dc:creator>
  <dc:description>You may use this template for educational and non-profit use.  Please acknowledge its source, and please send feedback to purrington@swarthmore.edu.</dc:description>
  <cp:lastModifiedBy>桂婷 鲍</cp:lastModifiedBy>
  <cp:revision>539</cp:revision>
  <cp:lastPrinted>2002-03-14T20:38:00Z</cp:lastPrinted>
  <dcterms:created xsi:type="dcterms:W3CDTF">2000-07-07T15:10:00Z</dcterms:created>
  <dcterms:modified xsi:type="dcterms:W3CDTF">2024-02-21T11:40:12Z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2052-11.8.2.9067</vt:lpwstr>
  </property>
</Properties>
</file>